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281" r:id="rId6"/>
    <p:sldId id="282" r:id="rId7"/>
    <p:sldId id="283" r:id="rId8"/>
    <p:sldId id="317" r:id="rId9"/>
    <p:sldId id="318" r:id="rId10"/>
    <p:sldId id="330" r:id="rId11"/>
    <p:sldId id="319" r:id="rId12"/>
    <p:sldId id="287" r:id="rId13"/>
    <p:sldId id="322" r:id="rId14"/>
    <p:sldId id="323" r:id="rId15"/>
    <p:sldId id="324" r:id="rId16"/>
    <p:sldId id="325" r:id="rId17"/>
    <p:sldId id="326" r:id="rId18"/>
    <p:sldId id="331" r:id="rId19"/>
    <p:sldId id="332" r:id="rId20"/>
    <p:sldId id="274" r:id="rId21"/>
  </p:sldIdLst>
  <p:sldSz cx="12190413" cy="6858000"/>
  <p:notesSz cx="6797675" cy="9926638"/>
  <p:defaultTextStyle>
    <a:defPPr>
      <a:defRPr lang="en-GB"/>
    </a:defPPr>
    <a:lvl1pPr algn="ctr" rtl="0" fontAlgn="base">
      <a:spcBef>
        <a:spcPct val="0"/>
      </a:spcBef>
      <a:spcAft>
        <a:spcPct val="0"/>
      </a:spcAft>
      <a:defRPr sz="1400" b="1" kern="1200">
        <a:solidFill>
          <a:schemeClr val="bg1"/>
        </a:solidFill>
        <a:latin typeface="Trebuchet MS" pitchFamily="34" charset="0"/>
        <a:ea typeface="+mn-ea"/>
        <a:cs typeface="+mn-cs"/>
      </a:defRPr>
    </a:lvl1pPr>
    <a:lvl2pPr marL="457200" algn="ctr" rtl="0" fontAlgn="base">
      <a:spcBef>
        <a:spcPct val="0"/>
      </a:spcBef>
      <a:spcAft>
        <a:spcPct val="0"/>
      </a:spcAft>
      <a:defRPr sz="1400" b="1" kern="1200">
        <a:solidFill>
          <a:schemeClr val="bg1"/>
        </a:solidFill>
        <a:latin typeface="Trebuchet MS" pitchFamily="34" charset="0"/>
        <a:ea typeface="+mn-ea"/>
        <a:cs typeface="+mn-cs"/>
      </a:defRPr>
    </a:lvl2pPr>
    <a:lvl3pPr marL="914400" algn="ctr" rtl="0" fontAlgn="base">
      <a:spcBef>
        <a:spcPct val="0"/>
      </a:spcBef>
      <a:spcAft>
        <a:spcPct val="0"/>
      </a:spcAft>
      <a:defRPr sz="1400" b="1" kern="1200">
        <a:solidFill>
          <a:schemeClr val="bg1"/>
        </a:solidFill>
        <a:latin typeface="Trebuchet MS" pitchFamily="34" charset="0"/>
        <a:ea typeface="+mn-ea"/>
        <a:cs typeface="+mn-cs"/>
      </a:defRPr>
    </a:lvl3pPr>
    <a:lvl4pPr marL="1371600" algn="ctr" rtl="0" fontAlgn="base">
      <a:spcBef>
        <a:spcPct val="0"/>
      </a:spcBef>
      <a:spcAft>
        <a:spcPct val="0"/>
      </a:spcAft>
      <a:defRPr sz="1400" b="1" kern="1200">
        <a:solidFill>
          <a:schemeClr val="bg1"/>
        </a:solidFill>
        <a:latin typeface="Trebuchet MS" pitchFamily="34" charset="0"/>
        <a:ea typeface="+mn-ea"/>
        <a:cs typeface="+mn-cs"/>
      </a:defRPr>
    </a:lvl4pPr>
    <a:lvl5pPr marL="1828800" algn="ctr" rtl="0" fontAlgn="base">
      <a:spcBef>
        <a:spcPct val="0"/>
      </a:spcBef>
      <a:spcAft>
        <a:spcPct val="0"/>
      </a:spcAft>
      <a:defRPr sz="1400" b="1" kern="1200">
        <a:solidFill>
          <a:schemeClr val="bg1"/>
        </a:solidFill>
        <a:latin typeface="Trebuchet MS" pitchFamily="34" charset="0"/>
        <a:ea typeface="+mn-ea"/>
        <a:cs typeface="+mn-cs"/>
      </a:defRPr>
    </a:lvl5pPr>
    <a:lvl6pPr marL="2286000" algn="l" defTabSz="914400" rtl="0" eaLnBrk="1" latinLnBrk="0" hangingPunct="1">
      <a:defRPr sz="1400" b="1" kern="1200">
        <a:solidFill>
          <a:schemeClr val="bg1"/>
        </a:solidFill>
        <a:latin typeface="Trebuchet MS" pitchFamily="34" charset="0"/>
        <a:ea typeface="+mn-ea"/>
        <a:cs typeface="+mn-cs"/>
      </a:defRPr>
    </a:lvl6pPr>
    <a:lvl7pPr marL="2743200" algn="l" defTabSz="914400" rtl="0" eaLnBrk="1" latinLnBrk="0" hangingPunct="1">
      <a:defRPr sz="1400" b="1" kern="1200">
        <a:solidFill>
          <a:schemeClr val="bg1"/>
        </a:solidFill>
        <a:latin typeface="Trebuchet MS" pitchFamily="34" charset="0"/>
        <a:ea typeface="+mn-ea"/>
        <a:cs typeface="+mn-cs"/>
      </a:defRPr>
    </a:lvl7pPr>
    <a:lvl8pPr marL="3200400" algn="l" defTabSz="914400" rtl="0" eaLnBrk="1" latinLnBrk="0" hangingPunct="1">
      <a:defRPr sz="1400" b="1" kern="1200">
        <a:solidFill>
          <a:schemeClr val="bg1"/>
        </a:solidFill>
        <a:latin typeface="Trebuchet MS" pitchFamily="34" charset="0"/>
        <a:ea typeface="+mn-ea"/>
        <a:cs typeface="+mn-cs"/>
      </a:defRPr>
    </a:lvl8pPr>
    <a:lvl9pPr marL="3657600" algn="l" defTabSz="914400" rtl="0" eaLnBrk="1" latinLnBrk="0" hangingPunct="1">
      <a:defRPr sz="1400" b="1" kern="1200">
        <a:solidFill>
          <a:schemeClr val="bg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1435">
          <p15:clr>
            <a:srgbClr val="A4A3A4"/>
          </p15:clr>
        </p15:guide>
        <p15:guide id="2" orient="horz" pos="3550">
          <p15:clr>
            <a:srgbClr val="A4A3A4"/>
          </p15:clr>
        </p15:guide>
        <p15:guide id="3" orient="horz" pos="182">
          <p15:clr>
            <a:srgbClr val="A4A3A4"/>
          </p15:clr>
        </p15:guide>
        <p15:guide id="4" orient="horz" pos="1147">
          <p15:clr>
            <a:srgbClr val="A4A3A4"/>
          </p15:clr>
        </p15:guide>
        <p15:guide id="5" pos="7500">
          <p15:clr>
            <a:srgbClr val="A4A3A4"/>
          </p15:clr>
        </p15:guide>
        <p15:guide id="6" pos="3902">
          <p15:clr>
            <a:srgbClr val="A4A3A4"/>
          </p15:clr>
        </p15:guide>
        <p15:guide id="7" pos="3792">
          <p15:clr>
            <a:srgbClr val="A4A3A4"/>
          </p15:clr>
        </p15:guide>
        <p15:guide id="8" pos="241">
          <p15:clr>
            <a:srgbClr val="A4A3A4"/>
          </p15:clr>
        </p15:guide>
        <p15:guide id="9" pos="6619">
          <p15:clr>
            <a:srgbClr val="A4A3A4"/>
          </p15:clr>
        </p15:guide>
        <p15:guide id="10" pos="1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A3B"/>
    <a:srgbClr val="2EAFA4"/>
    <a:srgbClr val="2EB0A4"/>
    <a:srgbClr val="98002E"/>
    <a:srgbClr val="62CAE3"/>
    <a:srgbClr val="786860"/>
    <a:srgbClr val="D1108C"/>
    <a:srgbClr val="EE9024"/>
    <a:srgbClr val="EEE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75" autoAdjust="0"/>
    <p:restoredTop sz="76461" autoAdjust="0"/>
  </p:normalViewPr>
  <p:slideViewPr>
    <p:cSldViewPr snapToGrid="0" snapToObjects="1" showGuides="1">
      <p:cViewPr varScale="1">
        <p:scale>
          <a:sx n="88" d="100"/>
          <a:sy n="88" d="100"/>
        </p:scale>
        <p:origin x="180" y="96"/>
      </p:cViewPr>
      <p:guideLst>
        <p:guide orient="horz" pos="1435"/>
        <p:guide orient="horz" pos="3550"/>
        <p:guide orient="horz" pos="182"/>
        <p:guide orient="horz" pos="1147"/>
        <p:guide pos="7500"/>
        <p:guide pos="3902"/>
        <p:guide pos="3792"/>
        <p:guide pos="241"/>
        <p:guide pos="6619"/>
        <p:guide pos="132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GB"/>
          </a:p>
        </p:txBody>
      </p:sp>
      <p:sp>
        <p:nvSpPr>
          <p:cNvPr id="70659"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GB"/>
          </a:p>
        </p:txBody>
      </p:sp>
      <p:sp>
        <p:nvSpPr>
          <p:cNvPr id="70660"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GB"/>
          </a:p>
        </p:txBody>
      </p:sp>
      <p:sp>
        <p:nvSpPr>
          <p:cNvPr id="70661"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EC5F8860-48C9-4C68-817D-61F7F16F952D}" type="slidenum">
              <a:rPr lang="en-GB"/>
              <a:pPr/>
              <a:t>‹#›</a:t>
            </a:fld>
            <a:endParaRPr lang="en-GB"/>
          </a:p>
        </p:txBody>
      </p:sp>
    </p:spTree>
    <p:extLst>
      <p:ext uri="{BB962C8B-B14F-4D97-AF65-F5344CB8AC3E}">
        <p14:creationId xmlns:p14="http://schemas.microsoft.com/office/powerpoint/2010/main" val="3358704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GB"/>
          </a:p>
        </p:txBody>
      </p:sp>
      <p:sp>
        <p:nvSpPr>
          <p:cNvPr id="1126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GB"/>
          </a:p>
        </p:txBody>
      </p:sp>
      <p:sp>
        <p:nvSpPr>
          <p:cNvPr id="11268"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7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GB"/>
          </a:p>
        </p:txBody>
      </p:sp>
      <p:sp>
        <p:nvSpPr>
          <p:cNvPr id="11271"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412EE8EA-C253-437D-87DE-9C078F6FCEED}" type="slidenum">
              <a:rPr lang="en-GB"/>
              <a:pPr/>
              <a:t>‹#›</a:t>
            </a:fld>
            <a:endParaRPr lang="en-GB"/>
          </a:p>
        </p:txBody>
      </p:sp>
    </p:spTree>
    <p:extLst>
      <p:ext uri="{BB962C8B-B14F-4D97-AF65-F5344CB8AC3E}">
        <p14:creationId xmlns:p14="http://schemas.microsoft.com/office/powerpoint/2010/main" val="35121441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rebuchet MS" pitchFamily="34" charset="0"/>
        <a:ea typeface="+mn-ea"/>
        <a:cs typeface="+mn-cs"/>
      </a:defRPr>
    </a:lvl1pPr>
    <a:lvl2pPr marL="457200" algn="l" rtl="0" fontAlgn="base">
      <a:spcBef>
        <a:spcPct val="30000"/>
      </a:spcBef>
      <a:spcAft>
        <a:spcPct val="0"/>
      </a:spcAft>
      <a:defRPr sz="1200" kern="1200">
        <a:solidFill>
          <a:schemeClr val="tx1"/>
        </a:solidFill>
        <a:latin typeface="Trebuchet MS" pitchFamily="34" charset="0"/>
        <a:ea typeface="+mn-ea"/>
        <a:cs typeface="+mn-cs"/>
      </a:defRPr>
    </a:lvl2pPr>
    <a:lvl3pPr marL="914400" algn="l" rtl="0" fontAlgn="base">
      <a:spcBef>
        <a:spcPct val="30000"/>
      </a:spcBef>
      <a:spcAft>
        <a:spcPct val="0"/>
      </a:spcAft>
      <a:defRPr sz="1200" kern="1200">
        <a:solidFill>
          <a:schemeClr val="tx1"/>
        </a:solidFill>
        <a:latin typeface="Trebuchet MS" pitchFamily="34" charset="0"/>
        <a:ea typeface="+mn-ea"/>
        <a:cs typeface="+mn-cs"/>
      </a:defRPr>
    </a:lvl3pPr>
    <a:lvl4pPr marL="1371600" algn="l" rtl="0" fontAlgn="base">
      <a:spcBef>
        <a:spcPct val="30000"/>
      </a:spcBef>
      <a:spcAft>
        <a:spcPct val="0"/>
      </a:spcAft>
      <a:defRPr sz="1200" kern="1200">
        <a:solidFill>
          <a:schemeClr val="tx1"/>
        </a:solidFill>
        <a:latin typeface="Trebuchet MS" pitchFamily="34" charset="0"/>
        <a:ea typeface="+mn-ea"/>
        <a:cs typeface="+mn-cs"/>
      </a:defRPr>
    </a:lvl4pPr>
    <a:lvl5pPr marL="1828800" algn="l" rtl="0" fontAlgn="base">
      <a:spcBef>
        <a:spcPct val="30000"/>
      </a:spcBef>
      <a:spcAft>
        <a:spcPct val="0"/>
      </a:spcAft>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3FC24-D0A8-4D06-8095-E842A2B9FAC4}" type="slidenum">
              <a:rPr lang="en-GB"/>
              <a:pPr/>
              <a:t>1</a:t>
            </a:fld>
            <a:endParaRPr lang="en-GB"/>
          </a:p>
        </p:txBody>
      </p:sp>
      <p:sp>
        <p:nvSpPr>
          <p:cNvPr id="87042" name="Rectangle 2"/>
          <p:cNvSpPr>
            <a:spLocks noGrp="1" noRot="1" noChangeAspect="1" noChangeArrowheads="1" noTextEdit="1"/>
          </p:cNvSpPr>
          <p:nvPr>
            <p:ph type="sldImg"/>
          </p:nvPr>
        </p:nvSpPr>
        <p:spPr>
          <a:xfrm>
            <a:off x="90488" y="744538"/>
            <a:ext cx="6616700" cy="3722687"/>
          </a:xfrm>
          <a:ln/>
        </p:spPr>
      </p:sp>
      <p:sp>
        <p:nvSpPr>
          <p:cNvPr id="87043" name="Rectangle 3"/>
          <p:cNvSpPr>
            <a:spLocks noGrp="1" noChangeArrowheads="1"/>
          </p:cNvSpPr>
          <p:nvPr>
            <p:ph type="body" idx="1"/>
          </p:nvPr>
        </p:nvSpPr>
        <p:spPr/>
        <p:txBody>
          <a:bodyPr/>
          <a:lstStyle/>
          <a:p>
            <a:r>
              <a:rPr lang="en-GB" sz="1000" b="1" dirty="0"/>
              <a:t>Introduction  </a:t>
            </a:r>
            <a:endParaRPr lang="en-GB" sz="1000" dirty="0"/>
          </a:p>
          <a:p>
            <a:r>
              <a:rPr lang="en-GB" sz="1000" dirty="0"/>
              <a:t>The guidance notes included in this template are intended to assist you in creating successful PowerPoint slide presentations.</a:t>
            </a:r>
          </a:p>
          <a:p>
            <a:r>
              <a:rPr lang="en-GB" sz="1000" dirty="0"/>
              <a:t>In order to reduce the amount of time it takes to create a presentation, colours, fonts, the position of the locator graphic device and various graphic elements have been programmed into the templates. This means that the creation of most slides is automated.</a:t>
            </a:r>
          </a:p>
          <a:p>
            <a:endParaRPr lang="en-GB" sz="1000" dirty="0" smtClean="0"/>
          </a:p>
          <a:p>
            <a:r>
              <a:rPr lang="en-GB" sz="1000" dirty="0" smtClean="0"/>
              <a:t>When </a:t>
            </a:r>
            <a:r>
              <a:rPr lang="en-GB" sz="1000" dirty="0"/>
              <a:t>printing to ‘black and white’, all colour elements will be converted to </a:t>
            </a:r>
            <a:r>
              <a:rPr lang="en-GB" sz="1000" dirty="0" err="1"/>
              <a:t>grayscale</a:t>
            </a:r>
            <a:r>
              <a:rPr lang="en-GB" sz="1000" dirty="0"/>
              <a:t>. You can preview how your presentation will print ‘black and white’ by choosing the preview option under the ‘view’ menu in PowerPoint</a:t>
            </a:r>
            <a:r>
              <a:rPr lang="en-GB" sz="1000" dirty="0" smtClean="0"/>
              <a:t>.</a:t>
            </a:r>
          </a:p>
          <a:p>
            <a:endParaRPr lang="en-GB" sz="1000" b="1" dirty="0"/>
          </a:p>
          <a:p>
            <a:r>
              <a:rPr lang="en-GB" sz="1000" b="1" dirty="0"/>
              <a:t>Title slide </a:t>
            </a:r>
            <a:r>
              <a:rPr lang="en-GB" sz="1000" b="1" dirty="0" smtClean="0"/>
              <a:t>(Slide layout </a:t>
            </a:r>
            <a:r>
              <a:rPr lang="en-GB" sz="1000" b="1" dirty="0"/>
              <a:t>option: Title Slide)</a:t>
            </a:r>
            <a:endParaRPr lang="en-GB" sz="1000" dirty="0"/>
          </a:p>
          <a:p>
            <a:r>
              <a:rPr lang="en-GB" sz="1000" dirty="0"/>
              <a:t>The title slide is preset in style by the ‘title master’. Graphic elements are fixed in position on the typographic grid. Text, which is also fixed in size and position, can be edited but should not be resized or the colour changed. The title slide master includes the BDO Teal colour as a background. This can be changed to any of the colours from the template’s colour palette except BDO Grey. BDO Blue, BDO Teal, BDO Burgundy, BDO Copper and BDO Fuchsia are all acceptable. Text should always be white. See also image title slide option (next slide) </a:t>
            </a:r>
          </a:p>
        </p:txBody>
      </p:sp>
    </p:spTree>
    <p:extLst>
      <p:ext uri="{BB962C8B-B14F-4D97-AF65-F5344CB8AC3E}">
        <p14:creationId xmlns:p14="http://schemas.microsoft.com/office/powerpoint/2010/main" val="4177419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10</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3548604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11</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3723184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12</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1917356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13</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3743275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14</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2772774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15</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1418046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48DA5-82F0-4D50-B31F-1BD9E45B86BF}" type="slidenum">
              <a:rPr lang="en-GB"/>
              <a:pPr/>
              <a:t>16</a:t>
            </a:fld>
            <a:endParaRPr lang="en-GB"/>
          </a:p>
        </p:txBody>
      </p:sp>
      <p:sp>
        <p:nvSpPr>
          <p:cNvPr id="47106" name="Rectangle 2"/>
          <p:cNvSpPr>
            <a:spLocks noGrp="1" noRot="1" noChangeAspect="1" noChangeArrowheads="1" noTextEdit="1"/>
          </p:cNvSpPr>
          <p:nvPr>
            <p:ph type="sldImg"/>
          </p:nvPr>
        </p:nvSpPr>
        <p:spPr>
          <a:xfrm>
            <a:off x="90488" y="744538"/>
            <a:ext cx="6616700" cy="3722687"/>
          </a:xfrm>
          <a:ln/>
        </p:spPr>
      </p:sp>
      <p:sp>
        <p:nvSpPr>
          <p:cNvPr id="47107" name="Rectangle 3"/>
          <p:cNvSpPr>
            <a:spLocks noGrp="1" noChangeArrowheads="1"/>
          </p:cNvSpPr>
          <p:nvPr>
            <p:ph type="body" idx="1"/>
          </p:nvPr>
        </p:nvSpPr>
        <p:spPr/>
        <p:txBody>
          <a:bodyPr/>
          <a:lstStyle/>
          <a:p>
            <a:r>
              <a:rPr lang="en-GB" b="1" dirty="0" smtClean="0"/>
              <a:t>Section divider (Slide layout option: Divider-burgundy)</a:t>
            </a:r>
            <a:endParaRPr lang="en-GB" dirty="0" smtClean="0"/>
          </a:p>
          <a:p>
            <a:r>
              <a:rPr lang="en-GB" dirty="0" smtClean="0"/>
              <a:t>The section divider slide is an effective way of breaking up your presentation into chapters. Five section dividers have been included in this template, all following the same style but each one having a distinct BDO colour. </a:t>
            </a:r>
          </a:p>
          <a:p>
            <a:r>
              <a:rPr lang="en-GB" dirty="0" smtClean="0"/>
              <a:t>Section divider slides are for this use ONLY and should never be adapted to create additional slide types or styles.</a:t>
            </a:r>
          </a:p>
          <a:p>
            <a:r>
              <a:rPr lang="en-GB" dirty="0" smtClean="0"/>
              <a:t>Divider headings – Trebuchet MS bold, 32 pt, upper case, white</a:t>
            </a:r>
          </a:p>
          <a:p>
            <a:r>
              <a:rPr lang="en-GB" dirty="0" smtClean="0"/>
              <a:t>Sub-headings – Trebuchet MS bold, 18 pt, upper case, white</a:t>
            </a:r>
          </a:p>
          <a:p>
            <a:endParaRPr lang="en-GB" dirty="0"/>
          </a:p>
        </p:txBody>
      </p:sp>
    </p:spTree>
    <p:extLst>
      <p:ext uri="{BB962C8B-B14F-4D97-AF65-F5344CB8AC3E}">
        <p14:creationId xmlns:p14="http://schemas.microsoft.com/office/powerpoint/2010/main" val="82078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2</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595470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3</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2418597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4</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1789287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5</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1369646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6</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2029557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7</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1593872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8</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421214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E087C-ABCA-4222-9EA5-3E9DA472497A}" type="slidenum">
              <a:rPr lang="en-GB"/>
              <a:pPr/>
              <a:t>9</a:t>
            </a:fld>
            <a:endParaRPr lang="en-GB"/>
          </a:p>
        </p:txBody>
      </p:sp>
      <p:sp>
        <p:nvSpPr>
          <p:cNvPr id="51202" name="Rectangle 2"/>
          <p:cNvSpPr>
            <a:spLocks noGrp="1" noRot="1" noChangeAspect="1" noChangeArrowheads="1" noTextEdit="1"/>
          </p:cNvSpPr>
          <p:nvPr>
            <p:ph type="sldImg"/>
          </p:nvPr>
        </p:nvSpPr>
        <p:spPr>
          <a:xfrm>
            <a:off x="90488" y="744538"/>
            <a:ext cx="6616700" cy="3722687"/>
          </a:xfrm>
          <a:ln/>
        </p:spPr>
      </p:sp>
      <p:sp>
        <p:nvSpPr>
          <p:cNvPr id="51203" name="Rectangle 3"/>
          <p:cNvSpPr>
            <a:spLocks noGrp="1" noChangeArrowheads="1"/>
          </p:cNvSpPr>
          <p:nvPr>
            <p:ph type="body" idx="1"/>
          </p:nvPr>
        </p:nvSpPr>
        <p:spPr/>
        <p:txBody>
          <a:bodyPr/>
          <a:lstStyle/>
          <a:p>
            <a:pPr>
              <a:lnSpc>
                <a:spcPct val="90000"/>
              </a:lnSpc>
            </a:pPr>
            <a:r>
              <a:rPr lang="en-GB" b="1" dirty="0"/>
              <a:t>Text slide with title and body text </a:t>
            </a:r>
            <a:r>
              <a:rPr lang="en-GB" b="1" dirty="0" smtClean="0"/>
              <a:t>(Slide</a:t>
            </a:r>
            <a:r>
              <a:rPr lang="en-GB" b="1" baseline="0" dirty="0" smtClean="0"/>
              <a:t> layout</a:t>
            </a:r>
            <a:r>
              <a:rPr lang="en-GB" b="1" dirty="0" smtClean="0"/>
              <a:t> </a:t>
            </a:r>
            <a:r>
              <a:rPr lang="en-GB" b="1" dirty="0"/>
              <a:t>option: Title and </a:t>
            </a:r>
            <a:r>
              <a:rPr lang="en-GB" b="1" dirty="0" smtClean="0"/>
              <a:t>Content)</a:t>
            </a:r>
            <a:endParaRPr lang="en-GB" b="1" dirty="0"/>
          </a:p>
          <a:p>
            <a:pPr>
              <a:lnSpc>
                <a:spcPct val="90000"/>
              </a:lnSpc>
            </a:pPr>
            <a:r>
              <a:rPr lang="en-GB" dirty="0"/>
              <a:t>This slide exists as a ‘slide master’. Text is entered directly into the prompt boxes provided when a new ‘Title and </a:t>
            </a:r>
            <a:r>
              <a:rPr lang="en-GB" dirty="0" smtClean="0"/>
              <a:t>Content’ </a:t>
            </a:r>
            <a:r>
              <a:rPr lang="en-GB" dirty="0"/>
              <a:t>slide is inserted from the </a:t>
            </a:r>
            <a:r>
              <a:rPr lang="en-GB" dirty="0" smtClean="0"/>
              <a:t>slide layout </a:t>
            </a:r>
            <a:r>
              <a:rPr lang="en-GB" dirty="0"/>
              <a:t>options. The ‘slide master’ also includes the correctly sized and positioned BDO logotype and other graphic elements.</a:t>
            </a:r>
          </a:p>
          <a:p>
            <a:pPr>
              <a:lnSpc>
                <a:spcPct val="90000"/>
              </a:lnSpc>
            </a:pPr>
            <a:r>
              <a:rPr lang="en-GB" dirty="0"/>
              <a:t>All the slide title text is in BDO Red, Trebuchet MS bold, upper case. Where there is a sub-heading, the second line should be changed to BDO Teal.</a:t>
            </a:r>
          </a:p>
          <a:p>
            <a:pPr>
              <a:lnSpc>
                <a:spcPct val="90000"/>
              </a:lnSpc>
            </a:pPr>
            <a:r>
              <a:rPr lang="en-GB" b="1" dirty="0"/>
              <a:t>Within body text, subheadings should be set at the same size in Trebuchet MS Bold, BDO Red. </a:t>
            </a:r>
          </a:p>
          <a:p>
            <a:pPr>
              <a:lnSpc>
                <a:spcPct val="90000"/>
              </a:lnSpc>
            </a:pPr>
            <a:r>
              <a:rPr lang="en-GB" dirty="0"/>
              <a:t>To advance to each level from the previous one, select </a:t>
            </a:r>
            <a:r>
              <a:rPr lang="en-GB" dirty="0" smtClean="0"/>
              <a:t>‘Increase List Level’ on </a:t>
            </a:r>
            <a:r>
              <a:rPr lang="en-GB" dirty="0"/>
              <a:t>the </a:t>
            </a:r>
            <a:r>
              <a:rPr lang="en-GB" dirty="0" smtClean="0"/>
              <a:t>‘Paragraph’ ribbon tab. </a:t>
            </a:r>
            <a:r>
              <a:rPr lang="en-GB" dirty="0"/>
              <a:t>To return to the previous level, select </a:t>
            </a:r>
            <a:r>
              <a:rPr lang="en-GB" dirty="0" smtClean="0"/>
              <a:t>‘Decrease</a:t>
            </a:r>
            <a:r>
              <a:rPr lang="en-GB" baseline="0" dirty="0" smtClean="0"/>
              <a:t> List Level</a:t>
            </a:r>
            <a:r>
              <a:rPr lang="en-GB" dirty="0" smtClean="0"/>
              <a:t>’ on the ‘Paragraph’ ribbon tab. </a:t>
            </a:r>
            <a:endParaRPr lang="en-GB" dirty="0"/>
          </a:p>
          <a:p>
            <a:pPr>
              <a:lnSpc>
                <a:spcPct val="90000"/>
              </a:lnSpc>
            </a:pPr>
            <a:r>
              <a:rPr lang="en-GB" dirty="0"/>
              <a:t>The starting position of the text is fixed but the text box will grow if text extends beyond the depth determined by the ‘slide master’. Care should be taken to keep text within the boundary of the bottom </a:t>
            </a:r>
            <a:r>
              <a:rPr lang="en-GB" dirty="0" smtClean="0"/>
              <a:t>margin. </a:t>
            </a:r>
            <a:r>
              <a:rPr lang="en-GB" dirty="0"/>
              <a:t>Start a new page if necessary. </a:t>
            </a:r>
          </a:p>
          <a:p>
            <a:pPr>
              <a:lnSpc>
                <a:spcPct val="90000"/>
              </a:lnSpc>
            </a:pPr>
            <a:endParaRPr lang="en-GB" dirty="0"/>
          </a:p>
          <a:p>
            <a:pPr>
              <a:lnSpc>
                <a:spcPct val="90000"/>
              </a:lnSpc>
            </a:pPr>
            <a:r>
              <a:rPr lang="en-GB" b="1" dirty="0"/>
              <a:t>Note:</a:t>
            </a:r>
            <a:r>
              <a:rPr lang="en-GB" dirty="0"/>
              <a:t> The presentation footer includes the Client name, event details and the Presentation title. You can change these details.</a:t>
            </a:r>
          </a:p>
          <a:p>
            <a:pPr>
              <a:lnSpc>
                <a:spcPct val="90000"/>
              </a:lnSpc>
            </a:pPr>
            <a:r>
              <a:rPr lang="en-GB" dirty="0"/>
              <a:t>To make a change to the footer details, click </a:t>
            </a:r>
            <a:r>
              <a:rPr lang="en-GB" dirty="0" smtClean="0"/>
              <a:t>‘Insert’ </a:t>
            </a:r>
            <a:r>
              <a:rPr lang="en-GB" dirty="0"/>
              <a:t>from the PowerPoint </a:t>
            </a:r>
            <a:r>
              <a:rPr lang="en-GB" dirty="0" smtClean="0"/>
              <a:t>ribbon. </a:t>
            </a:r>
            <a:r>
              <a:rPr lang="en-GB" dirty="0"/>
              <a:t>From the </a:t>
            </a:r>
            <a:r>
              <a:rPr lang="en-GB" dirty="0" smtClean="0"/>
              <a:t>Text tab, </a:t>
            </a:r>
            <a:r>
              <a:rPr lang="en-GB" dirty="0"/>
              <a:t>click on ‘Header and Footer’, a dialogue box will open.</a:t>
            </a:r>
          </a:p>
          <a:p>
            <a:pPr>
              <a:lnSpc>
                <a:spcPct val="90000"/>
              </a:lnSpc>
            </a:pPr>
            <a:r>
              <a:rPr lang="en-GB" dirty="0"/>
              <a:t>To change the Footer text, simply overtype the sample text that appears in the ‘Footer’ area of the dialogue box. The details will be updated on all presentation slides that include the footer text. It is not necessary to change any of the other options on this panel.</a:t>
            </a:r>
          </a:p>
        </p:txBody>
      </p:sp>
    </p:spTree>
    <p:extLst>
      <p:ext uri="{BB962C8B-B14F-4D97-AF65-F5344CB8AC3E}">
        <p14:creationId xmlns:p14="http://schemas.microsoft.com/office/powerpoint/2010/main" val="411885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7183" name="Rectangle 15"/>
          <p:cNvSpPr>
            <a:spLocks noChangeArrowheads="1"/>
          </p:cNvSpPr>
          <p:nvPr/>
        </p:nvSpPr>
        <p:spPr bwMode="gray">
          <a:xfrm>
            <a:off x="0" y="287338"/>
            <a:ext cx="11906250" cy="5326062"/>
          </a:xfrm>
          <a:prstGeom prst="rect">
            <a:avLst/>
          </a:prstGeom>
          <a:solidFill>
            <a:srgbClr val="2EAFA4"/>
          </a:solidFill>
          <a:ln w="9525">
            <a:noFill/>
            <a:miter lim="800000"/>
            <a:headEnd/>
            <a:tailEnd/>
          </a:ln>
          <a:effectLst/>
        </p:spPr>
        <p:txBody>
          <a:bodyPr wrap="none" anchor="ctr"/>
          <a:lstStyle/>
          <a:p>
            <a:endParaRPr lang="en-GB"/>
          </a:p>
        </p:txBody>
      </p:sp>
      <p:sp>
        <p:nvSpPr>
          <p:cNvPr id="7170" name="Rectangle 2"/>
          <p:cNvSpPr>
            <a:spLocks noGrp="1" noChangeArrowheads="1"/>
          </p:cNvSpPr>
          <p:nvPr>
            <p:ph type="ctrTitle"/>
          </p:nvPr>
        </p:nvSpPr>
        <p:spPr bwMode="gray">
          <a:xfrm>
            <a:off x="383067" y="1379538"/>
            <a:ext cx="11064493" cy="525462"/>
          </a:xfrm>
        </p:spPr>
        <p:txBody>
          <a:bodyPr/>
          <a:lstStyle>
            <a:lvl1pPr>
              <a:defRPr sz="3200">
                <a:solidFill>
                  <a:schemeClr val="bg1"/>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chemeClr val="bg1"/>
                </a:solidFill>
              </a:defRPr>
            </a:lvl1pPr>
          </a:lstStyle>
          <a:p>
            <a:r>
              <a:rPr lang="en-US" smtClean="0"/>
              <a:t>Click to edit Master subtitle style</a:t>
            </a:r>
            <a:endParaRPr lang="en-GB"/>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pic>
        <p:nvPicPr>
          <p:cNvPr id="11" name="Picture 31" descr="BDO_Logo_RGB 100%"/>
          <p:cNvPicPr>
            <a:picLocks noChangeAspect="1" noChangeArrowheads="1"/>
          </p:cNvPicPr>
          <p:nvPr userDrawn="1"/>
        </p:nvPicPr>
        <p:blipFill>
          <a:blip r:embed="rId2" cstate="print"/>
          <a:srcRect/>
          <a:stretch>
            <a:fillRect/>
          </a:stretch>
        </p:blipFill>
        <p:spPr bwMode="auto">
          <a:xfrm>
            <a:off x="10929600" y="6238875"/>
            <a:ext cx="974725" cy="374650"/>
          </a:xfrm>
          <a:prstGeom prst="rect">
            <a:avLst/>
          </a:prstGeom>
          <a:noFill/>
        </p:spPr>
      </p:pic>
      <p:sp>
        <p:nvSpPr>
          <p:cNvPr id="12"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3"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3068" y="673100"/>
            <a:ext cx="11523182" cy="971550"/>
          </a:xfrm>
        </p:spPr>
        <p:txBody>
          <a:bodyPr/>
          <a:lstStyle/>
          <a:p>
            <a:r>
              <a:rPr lang="en-US" smtClean="0"/>
              <a:t>Click to edit Master title style</a:t>
            </a:r>
            <a:endParaRPr lang="en-GB" dirty="0"/>
          </a:p>
        </p:txBody>
      </p:sp>
      <p:sp>
        <p:nvSpPr>
          <p:cNvPr id="3" name="Text Placeholder 2"/>
          <p:cNvSpPr>
            <a:spLocks noGrp="1"/>
          </p:cNvSpPr>
          <p:nvPr>
            <p:ph type="body" sz="half" idx="1"/>
          </p:nvPr>
        </p:nvSpPr>
        <p:spPr>
          <a:xfrm>
            <a:off x="383068" y="1820863"/>
            <a:ext cx="5610552" cy="3813175"/>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94425" y="1820863"/>
            <a:ext cx="5711825" cy="3813175"/>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a:xfrm>
            <a:off x="865604" y="7027863"/>
            <a:ext cx="2844430" cy="165100"/>
          </a:xfrm>
        </p:spPr>
        <p:txBody>
          <a:bodyPr/>
          <a:lstStyle>
            <a:lvl1pPr>
              <a:defRPr/>
            </a:lvl1pPr>
          </a:lstStyle>
          <a:p>
            <a:endParaRPr lang="en-GB"/>
          </a:p>
        </p:txBody>
      </p:sp>
      <p:sp>
        <p:nvSpPr>
          <p:cNvPr id="6" name="Footer Placeholder 5"/>
          <p:cNvSpPr>
            <a:spLocks noGrp="1"/>
          </p:cNvSpPr>
          <p:nvPr>
            <p:ph type="ftr" sz="quarter" idx="11"/>
          </p:nvPr>
        </p:nvSpPr>
        <p:spPr>
          <a:xfrm>
            <a:off x="865605" y="6327775"/>
            <a:ext cx="8922705" cy="158750"/>
          </a:xfrm>
        </p:spPr>
        <p:txBody>
          <a:bodyPr/>
          <a:lstStyle>
            <a:lvl1pPr>
              <a:defRPr/>
            </a:lvl1pPr>
          </a:lstStyle>
          <a:p>
            <a:r>
              <a:rPr lang="en-GB"/>
              <a:t>Client name - Event - Presentation title</a:t>
            </a:r>
          </a:p>
        </p:txBody>
      </p:sp>
      <p:sp>
        <p:nvSpPr>
          <p:cNvPr id="7" name="Slide Number Placeholder 6"/>
          <p:cNvSpPr>
            <a:spLocks noGrp="1"/>
          </p:cNvSpPr>
          <p:nvPr>
            <p:ph type="sldNum" sz="quarter" idx="12"/>
          </p:nvPr>
        </p:nvSpPr>
        <p:spPr>
          <a:xfrm>
            <a:off x="865604" y="6486525"/>
            <a:ext cx="2844430" cy="165100"/>
          </a:xfrm>
        </p:spPr>
        <p:txBody>
          <a:bodyPr/>
          <a:lstStyle>
            <a:lvl1pPr>
              <a:defRPr/>
            </a:lvl1pPr>
          </a:lstStyle>
          <a:p>
            <a:r>
              <a:rPr lang="en-GB"/>
              <a:t>Page </a:t>
            </a:r>
            <a:fld id="{558AC349-A4D6-4645-B667-1FE670EA57E0}"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3068" y="673100"/>
            <a:ext cx="11523182" cy="9715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83068" y="1820864"/>
            <a:ext cx="11424279" cy="457200"/>
          </a:xfrm>
        </p:spPr>
        <p:txBody>
          <a:bodyPr/>
          <a:lstStyle>
            <a:lvl1pPr>
              <a:defRPr sz="1600"/>
            </a:lvl1pPr>
            <a:lvl2pPr>
              <a:defRPr sz="1600"/>
            </a:lvl2pPr>
            <a:lvl3pPr>
              <a:defRPr sz="1200" i="0"/>
            </a:lvl3pPr>
            <a:lvl4pPr>
              <a:defRPr sz="1200" i="0"/>
            </a:lvl4pPr>
            <a:lvl5pPr>
              <a:defRPr sz="1200" i="0"/>
            </a:lvl5pPr>
          </a:lstStyle>
          <a:p>
            <a:pPr lvl="0"/>
            <a:r>
              <a:rPr lang="en-US" smtClean="0"/>
              <a:t>Click to edit Master text styles</a:t>
            </a:r>
          </a:p>
        </p:txBody>
      </p:sp>
      <p:sp>
        <p:nvSpPr>
          <p:cNvPr id="4" name="Content Placeholder 3"/>
          <p:cNvSpPr>
            <a:spLocks noGrp="1"/>
          </p:cNvSpPr>
          <p:nvPr>
            <p:ph sz="half" idx="2"/>
          </p:nvPr>
        </p:nvSpPr>
        <p:spPr>
          <a:xfrm>
            <a:off x="383069" y="2278064"/>
            <a:ext cx="10124815" cy="3355974"/>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p:txBody>
      </p:sp>
      <p:sp>
        <p:nvSpPr>
          <p:cNvPr id="5" name="Date Placeholder 4"/>
          <p:cNvSpPr>
            <a:spLocks noGrp="1"/>
          </p:cNvSpPr>
          <p:nvPr>
            <p:ph type="dt" sz="half" idx="10"/>
          </p:nvPr>
        </p:nvSpPr>
        <p:spPr>
          <a:xfrm>
            <a:off x="865604" y="7027863"/>
            <a:ext cx="2844430" cy="165100"/>
          </a:xfrm>
        </p:spPr>
        <p:txBody>
          <a:bodyPr/>
          <a:lstStyle>
            <a:lvl1pPr>
              <a:defRPr/>
            </a:lvl1pPr>
          </a:lstStyle>
          <a:p>
            <a:endParaRPr lang="en-GB"/>
          </a:p>
        </p:txBody>
      </p:sp>
      <p:sp>
        <p:nvSpPr>
          <p:cNvPr id="6" name="Footer Placeholder 5"/>
          <p:cNvSpPr>
            <a:spLocks noGrp="1"/>
          </p:cNvSpPr>
          <p:nvPr>
            <p:ph type="ftr" sz="quarter" idx="11"/>
          </p:nvPr>
        </p:nvSpPr>
        <p:spPr>
          <a:xfrm>
            <a:off x="865605" y="6327775"/>
            <a:ext cx="8922705" cy="158750"/>
          </a:xfrm>
        </p:spPr>
        <p:txBody>
          <a:bodyPr/>
          <a:lstStyle>
            <a:lvl1pPr>
              <a:defRPr/>
            </a:lvl1pPr>
          </a:lstStyle>
          <a:p>
            <a:r>
              <a:rPr lang="en-GB"/>
              <a:t>Client name - Event - Presentation title</a:t>
            </a:r>
          </a:p>
        </p:txBody>
      </p:sp>
      <p:sp>
        <p:nvSpPr>
          <p:cNvPr id="7" name="Slide Number Placeholder 6"/>
          <p:cNvSpPr>
            <a:spLocks noGrp="1"/>
          </p:cNvSpPr>
          <p:nvPr>
            <p:ph type="sldNum" sz="quarter" idx="12"/>
          </p:nvPr>
        </p:nvSpPr>
        <p:spPr>
          <a:xfrm>
            <a:off x="865604" y="6486525"/>
            <a:ext cx="2844430" cy="165100"/>
          </a:xfrm>
        </p:spPr>
        <p:txBody>
          <a:bodyPr/>
          <a:lstStyle>
            <a:lvl1pPr>
              <a:defRPr/>
            </a:lvl1pPr>
          </a:lstStyle>
          <a:p>
            <a:r>
              <a:rPr lang="en-GB"/>
              <a:t>Page </a:t>
            </a:r>
            <a:fld id="{35F80087-E30D-472B-BE96-66D8A8FADE1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Client name - Event - Presentation title</a:t>
            </a:r>
          </a:p>
        </p:txBody>
      </p:sp>
      <p:sp>
        <p:nvSpPr>
          <p:cNvPr id="7" name="Slide Number Placeholder 6"/>
          <p:cNvSpPr>
            <a:spLocks noGrp="1"/>
          </p:cNvSpPr>
          <p:nvPr>
            <p:ph type="sldNum" sz="quarter" idx="12"/>
          </p:nvPr>
        </p:nvSpPr>
        <p:spPr/>
        <p:txBody>
          <a:bodyPr/>
          <a:lstStyle>
            <a:lvl1pPr>
              <a:defRPr/>
            </a:lvl1pPr>
          </a:lstStyle>
          <a:p>
            <a:r>
              <a:rPr lang="en-GB"/>
              <a:t>Page </a:t>
            </a:r>
            <a:fld id="{B2A11916-5191-45D3-9BBA-630077168195}" type="slidenum">
              <a:rPr lang="en-GB"/>
              <a:pPr/>
              <a:t>‹#›</a:t>
            </a:fld>
            <a:endParaRPr lang="en-GB"/>
          </a:p>
        </p:txBody>
      </p:sp>
      <p:sp>
        <p:nvSpPr>
          <p:cNvPr id="9" name="Text Placeholder 8"/>
          <p:cNvSpPr>
            <a:spLocks noGrp="1"/>
          </p:cNvSpPr>
          <p:nvPr>
            <p:ph type="body" sz="quarter" idx="13"/>
          </p:nvPr>
        </p:nvSpPr>
        <p:spPr>
          <a:xfrm>
            <a:off x="2338613" y="1820863"/>
            <a:ext cx="3657124" cy="3812400"/>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10"/>
          <p:cNvSpPr>
            <a:spLocks noGrp="1"/>
          </p:cNvSpPr>
          <p:nvPr>
            <p:ph type="body" sz="quarter" idx="14"/>
          </p:nvPr>
        </p:nvSpPr>
        <p:spPr>
          <a:xfrm>
            <a:off x="6194678" y="1820863"/>
            <a:ext cx="5711572" cy="3814762"/>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Picture Placeholder 9"/>
          <p:cNvSpPr>
            <a:spLocks noGrp="1"/>
          </p:cNvSpPr>
          <p:nvPr>
            <p:ph type="pic" sz="quarter" idx="15"/>
          </p:nvPr>
        </p:nvSpPr>
        <p:spPr>
          <a:xfrm>
            <a:off x="382268" y="1820863"/>
            <a:ext cx="1727775" cy="1836000"/>
          </a:xfrm>
        </p:spPr>
        <p:txBody>
          <a:bodyPr/>
          <a:lstStyle/>
          <a:p>
            <a:r>
              <a:rPr lang="en-US" smtClean="0"/>
              <a:t>Click icon to add picture</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light blu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
        <p:nvSpPr>
          <p:cNvPr id="7" name="Text Placeholder 6"/>
          <p:cNvSpPr>
            <a:spLocks noGrp="1"/>
          </p:cNvSpPr>
          <p:nvPr>
            <p:ph type="body" sz="quarter" idx="13"/>
          </p:nvPr>
        </p:nvSpPr>
        <p:spPr>
          <a:xfrm>
            <a:off x="383068" y="1820863"/>
            <a:ext cx="10124815" cy="3814762"/>
          </a:xfrm>
        </p:spPr>
        <p:txBody>
          <a:bodyPr/>
          <a:lstStyle>
            <a:lvl1pPr>
              <a:defRPr sz="2800">
                <a:solidFill>
                  <a:srgbClr val="62CAE3"/>
                </a:solidFill>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tea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
        <p:nvSpPr>
          <p:cNvPr id="7" name="Text Placeholder 6"/>
          <p:cNvSpPr>
            <a:spLocks noGrp="1"/>
          </p:cNvSpPr>
          <p:nvPr>
            <p:ph type="body" sz="quarter" idx="13"/>
          </p:nvPr>
        </p:nvSpPr>
        <p:spPr>
          <a:xfrm>
            <a:off x="383068" y="1820863"/>
            <a:ext cx="10124815" cy="3814762"/>
          </a:xfrm>
        </p:spPr>
        <p:txBody>
          <a:bodyPr/>
          <a:lstStyle>
            <a:lvl1pPr>
              <a:defRPr sz="2800">
                <a:solidFill>
                  <a:srgbClr val="2EAFA4"/>
                </a:solidFill>
              </a:defRPr>
            </a:lvl1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burgund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
        <p:nvSpPr>
          <p:cNvPr id="7" name="Text Placeholder 6"/>
          <p:cNvSpPr>
            <a:spLocks noGrp="1"/>
          </p:cNvSpPr>
          <p:nvPr>
            <p:ph type="body" sz="quarter" idx="13"/>
          </p:nvPr>
        </p:nvSpPr>
        <p:spPr>
          <a:xfrm>
            <a:off x="383068" y="1820863"/>
            <a:ext cx="10124815" cy="3814762"/>
          </a:xfrm>
        </p:spPr>
        <p:txBody>
          <a:bodyPr/>
          <a:lstStyle>
            <a:lvl1pPr>
              <a:defRPr sz="2800">
                <a:solidFill>
                  <a:srgbClr val="98002E"/>
                </a:solidFill>
              </a:defRPr>
            </a:lvl1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gre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
        <p:nvSpPr>
          <p:cNvPr id="7" name="Text Placeholder 6"/>
          <p:cNvSpPr>
            <a:spLocks noGrp="1"/>
          </p:cNvSpPr>
          <p:nvPr>
            <p:ph type="body" sz="quarter" idx="13"/>
          </p:nvPr>
        </p:nvSpPr>
        <p:spPr>
          <a:xfrm>
            <a:off x="383068" y="1820863"/>
            <a:ext cx="10124815" cy="3814762"/>
          </a:xfrm>
        </p:spPr>
        <p:txBody>
          <a:bodyPr/>
          <a:lstStyle>
            <a:lvl1pPr>
              <a:defRPr sz="2800">
                <a:solidFill>
                  <a:srgbClr val="786860"/>
                </a:solidFill>
              </a:defRPr>
            </a:lvl1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copp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
        <p:nvSpPr>
          <p:cNvPr id="7" name="Text Placeholder 6"/>
          <p:cNvSpPr>
            <a:spLocks noGrp="1"/>
          </p:cNvSpPr>
          <p:nvPr>
            <p:ph type="body" sz="quarter" idx="13"/>
          </p:nvPr>
        </p:nvSpPr>
        <p:spPr>
          <a:xfrm>
            <a:off x="383068" y="1820863"/>
            <a:ext cx="10124815" cy="3814762"/>
          </a:xfrm>
        </p:spPr>
        <p:txBody>
          <a:bodyPr/>
          <a:lstStyle>
            <a:lvl1pPr>
              <a:defRPr sz="2800">
                <a:solidFill>
                  <a:srgbClr val="EE9024"/>
                </a:solidFill>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fuschi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Client name - Event - Presentation title</a:t>
            </a:r>
          </a:p>
        </p:txBody>
      </p:sp>
      <p:sp>
        <p:nvSpPr>
          <p:cNvPr id="5" name="Slide Number Placeholder 4"/>
          <p:cNvSpPr>
            <a:spLocks noGrp="1"/>
          </p:cNvSpPr>
          <p:nvPr>
            <p:ph type="sldNum" sz="quarter" idx="12"/>
          </p:nvPr>
        </p:nvSpPr>
        <p:spPr/>
        <p:txBody>
          <a:bodyPr/>
          <a:lstStyle>
            <a:lvl1pPr>
              <a:defRPr/>
            </a:lvl1pPr>
          </a:lstStyle>
          <a:p>
            <a:r>
              <a:rPr lang="en-GB"/>
              <a:t>Page </a:t>
            </a:r>
            <a:fld id="{6069A533-779E-4635-89D9-DC028A3B6620}" type="slidenum">
              <a:rPr lang="en-GB"/>
              <a:pPr/>
              <a:t>‹#›</a:t>
            </a:fld>
            <a:endParaRPr lang="en-GB"/>
          </a:p>
        </p:txBody>
      </p:sp>
      <p:sp>
        <p:nvSpPr>
          <p:cNvPr id="7" name="Text Placeholder 6"/>
          <p:cNvSpPr>
            <a:spLocks noGrp="1"/>
          </p:cNvSpPr>
          <p:nvPr>
            <p:ph type="body" sz="quarter" idx="13"/>
          </p:nvPr>
        </p:nvSpPr>
        <p:spPr>
          <a:xfrm>
            <a:off x="383068" y="1820863"/>
            <a:ext cx="10124815" cy="3814762"/>
          </a:xfrm>
        </p:spPr>
        <p:txBody>
          <a:bodyPr/>
          <a:lstStyle>
            <a:lvl1pPr>
              <a:defRPr sz="2800">
                <a:solidFill>
                  <a:srgbClr val="D1108C"/>
                </a:solidFill>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Image">
    <p:bg>
      <p:bgPr>
        <a:solidFill>
          <a:schemeClr val="bg1"/>
        </a:solidFill>
        <a:effectLst/>
      </p:bgPr>
    </p:bg>
    <p:spTree>
      <p:nvGrpSpPr>
        <p:cNvPr id="1" name=""/>
        <p:cNvGrpSpPr/>
        <p:nvPr/>
      </p:nvGrpSpPr>
      <p:grpSpPr>
        <a:xfrm>
          <a:off x="0" y="0"/>
          <a:ext cx="0" cy="0"/>
          <a:chOff x="0" y="0"/>
          <a:chExt cx="0" cy="0"/>
        </a:xfrm>
      </p:grpSpPr>
      <p:pic>
        <p:nvPicPr>
          <p:cNvPr id="11" name="Picture 10" descr="unlicensed_image1.jpg"/>
          <p:cNvPicPr>
            <a:picLocks noChangeAspect="1"/>
          </p:cNvPicPr>
          <p:nvPr userDrawn="1"/>
        </p:nvPicPr>
        <p:blipFill>
          <a:blip r:embed="rId2" cstate="print"/>
          <a:srcRect t="9235" r="289" b="15658"/>
          <a:stretch>
            <a:fillRect/>
          </a:stretch>
        </p:blipFill>
        <p:spPr>
          <a:xfrm>
            <a:off x="0" y="288925"/>
            <a:ext cx="11906250" cy="5346700"/>
          </a:xfrm>
          <a:prstGeom prst="rect">
            <a:avLst/>
          </a:prstGeom>
        </p:spPr>
      </p:pic>
      <p:sp>
        <p:nvSpPr>
          <p:cNvPr id="7170" name="Rectangle 2"/>
          <p:cNvSpPr>
            <a:spLocks noGrp="1" noChangeArrowheads="1"/>
          </p:cNvSpPr>
          <p:nvPr>
            <p:ph type="ctrTitle"/>
          </p:nvPr>
        </p:nvSpPr>
        <p:spPr bwMode="gray">
          <a:xfrm>
            <a:off x="383067" y="1379538"/>
            <a:ext cx="11064493" cy="525462"/>
          </a:xfrm>
        </p:spPr>
        <p:txBody>
          <a:bodyPr/>
          <a:lstStyle>
            <a:lvl1pPr>
              <a:defRPr sz="3200">
                <a:solidFill>
                  <a:srgbClr val="ED1A3B"/>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rgbClr val="ED1A3B"/>
                </a:solidFill>
              </a:defRPr>
            </a:lvl1pPr>
          </a:lstStyle>
          <a:p>
            <a:r>
              <a:rPr lang="en-US" smtClean="0"/>
              <a:t>Click to edit Master subtitle style</a:t>
            </a:r>
            <a:endParaRPr lang="en-GB" dirty="0"/>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pic>
        <p:nvPicPr>
          <p:cNvPr id="12" name="Picture 31" descr="BDO_Logo_RGB 100%"/>
          <p:cNvPicPr>
            <a:picLocks noChangeAspect="1" noChangeArrowheads="1"/>
          </p:cNvPicPr>
          <p:nvPr userDrawn="1"/>
        </p:nvPicPr>
        <p:blipFill>
          <a:blip r:embed="rId3" cstate="print"/>
          <a:srcRect/>
          <a:stretch>
            <a:fillRect/>
          </a:stretch>
        </p:blipFill>
        <p:spPr bwMode="auto">
          <a:xfrm>
            <a:off x="10929600" y="6238875"/>
            <a:ext cx="974725" cy="374650"/>
          </a:xfrm>
          <a:prstGeom prst="rect">
            <a:avLst/>
          </a:prstGeom>
          <a:noFill/>
        </p:spPr>
      </p:pic>
      <p:sp>
        <p:nvSpPr>
          <p:cNvPr id="13"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4"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r>
              <a:rPr lang="en-GB"/>
              <a:t>Client name - Event - Presentation title</a:t>
            </a:r>
          </a:p>
        </p:txBody>
      </p:sp>
      <p:sp>
        <p:nvSpPr>
          <p:cNvPr id="4" name="Slide Number Placeholder 3"/>
          <p:cNvSpPr>
            <a:spLocks noGrp="1"/>
          </p:cNvSpPr>
          <p:nvPr>
            <p:ph type="sldNum" sz="quarter" idx="12"/>
          </p:nvPr>
        </p:nvSpPr>
        <p:spPr/>
        <p:txBody>
          <a:bodyPr/>
          <a:lstStyle>
            <a:lvl1pPr>
              <a:defRPr/>
            </a:lvl1pPr>
          </a:lstStyle>
          <a:p>
            <a:r>
              <a:rPr lang="en-GB"/>
              <a:t>Page </a:t>
            </a:r>
            <a:fld id="{70F63238-C654-4236-9828-76E35876810C}"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teal">
    <p:bg>
      <p:bgPr>
        <a:solidFill>
          <a:schemeClr val="bg1"/>
        </a:solidFill>
        <a:effectLst/>
      </p:bgPr>
    </p:bg>
    <p:spTree>
      <p:nvGrpSpPr>
        <p:cNvPr id="1" name=""/>
        <p:cNvGrpSpPr/>
        <p:nvPr/>
      </p:nvGrpSpPr>
      <p:grpSpPr>
        <a:xfrm>
          <a:off x="0" y="0"/>
          <a:ext cx="0" cy="0"/>
          <a:chOff x="0" y="0"/>
          <a:chExt cx="0" cy="0"/>
        </a:xfrm>
      </p:grpSpPr>
      <p:sp>
        <p:nvSpPr>
          <p:cNvPr id="12" name="Rectangle 15"/>
          <p:cNvSpPr>
            <a:spLocks noChangeArrowheads="1"/>
          </p:cNvSpPr>
          <p:nvPr userDrawn="1"/>
        </p:nvSpPr>
        <p:spPr bwMode="gray">
          <a:xfrm>
            <a:off x="-1" y="287338"/>
            <a:ext cx="11904325" cy="5326062"/>
          </a:xfrm>
          <a:prstGeom prst="rect">
            <a:avLst/>
          </a:prstGeom>
          <a:solidFill>
            <a:srgbClr val="2EAFA4"/>
          </a:solidFill>
          <a:ln w="9525">
            <a:noFill/>
            <a:miter lim="800000"/>
            <a:headEnd/>
            <a:tailEnd/>
          </a:ln>
          <a:effectLst/>
        </p:spPr>
        <p:txBody>
          <a:bodyPr wrap="none" anchor="ctr"/>
          <a:lstStyle/>
          <a:p>
            <a:endParaRPr lang="en-GB"/>
          </a:p>
        </p:txBody>
      </p:sp>
      <p:sp>
        <p:nvSpPr>
          <p:cNvPr id="7170" name="Rectangle 2"/>
          <p:cNvSpPr>
            <a:spLocks noGrp="1" noChangeArrowheads="1"/>
          </p:cNvSpPr>
          <p:nvPr>
            <p:ph type="ctrTitle"/>
          </p:nvPr>
        </p:nvSpPr>
        <p:spPr bwMode="gray">
          <a:xfrm>
            <a:off x="383067" y="1379538"/>
            <a:ext cx="11064493" cy="525462"/>
          </a:xfrm>
        </p:spPr>
        <p:txBody>
          <a:bodyPr/>
          <a:lstStyle>
            <a:lvl1pPr>
              <a:defRPr sz="3200">
                <a:solidFill>
                  <a:schemeClr val="bg1"/>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chemeClr val="bg1"/>
                </a:solidFill>
              </a:defRPr>
            </a:lvl1pPr>
          </a:lstStyle>
          <a:p>
            <a:r>
              <a:rPr lang="en-US" smtClean="0"/>
              <a:t>Click to edit Master subtitle style</a:t>
            </a:r>
            <a:endParaRPr lang="en-GB" dirty="0"/>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sp>
        <p:nvSpPr>
          <p:cNvPr id="11" name="Footer Placeholder 4"/>
          <p:cNvSpPr txBox="1">
            <a:spLocks/>
          </p:cNvSpPr>
          <p:nvPr userDrawn="1"/>
        </p:nvSpPr>
        <p:spPr bwMode="auto">
          <a:xfrm>
            <a:off x="865605" y="6327775"/>
            <a:ext cx="8922705"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t>Client name - Event - Presentation title</a:t>
            </a:r>
            <a:endParaRPr kumimoji="0" lang="en-GB" sz="1000" b="0" i="0" u="none" strike="noStrike" kern="1200" cap="none" spc="0" normalizeH="0" baseline="0" noProof="0">
              <a:ln>
                <a:noFill/>
              </a:ln>
              <a:solidFill>
                <a:srgbClr val="ED1A3B"/>
              </a:solidFill>
              <a:effectLst/>
              <a:uLnTx/>
              <a:uFillTx/>
              <a:latin typeface="Trebuchet MS" pitchFamily="34" charset="0"/>
              <a:ea typeface="+mn-ea"/>
              <a:cs typeface="+mn-cs"/>
            </a:endParaRPr>
          </a:p>
        </p:txBody>
      </p:sp>
      <p:sp>
        <p:nvSpPr>
          <p:cNvPr id="13" name="Slide Number Placeholder 5"/>
          <p:cNvSpPr txBox="1">
            <a:spLocks/>
          </p:cNvSpPr>
          <p:nvPr userDrawn="1"/>
        </p:nvSpPr>
        <p:spPr bwMode="auto">
          <a:xfrm>
            <a:off x="865604" y="6486525"/>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t>Page </a:t>
            </a:r>
            <a:fld id="{FCB1DDC9-AE18-490A-A1BD-F4DDF3251E4D}" type="slidenum">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ED1A3B"/>
              </a:solidFill>
              <a:effectLst/>
              <a:uLnTx/>
              <a:uFillTx/>
              <a:latin typeface="Trebuchet MS" pitchFamily="34" charset="0"/>
              <a:ea typeface="+mn-ea"/>
              <a:cs typeface="+mn-cs"/>
            </a:endParaRPr>
          </a:p>
        </p:txBody>
      </p:sp>
      <p:pic>
        <p:nvPicPr>
          <p:cNvPr id="14" name="Picture 31" descr="BDO_Logo_RGB 100%"/>
          <p:cNvPicPr>
            <a:picLocks noChangeAspect="1" noChangeArrowheads="1"/>
          </p:cNvPicPr>
          <p:nvPr userDrawn="1"/>
        </p:nvPicPr>
        <p:blipFill>
          <a:blip r:embed="rId2" cstate="print"/>
          <a:srcRect/>
          <a:stretch>
            <a:fillRect/>
          </a:stretch>
        </p:blipFill>
        <p:spPr bwMode="auto">
          <a:xfrm>
            <a:off x="10929600" y="6238875"/>
            <a:ext cx="974725" cy="374650"/>
          </a:xfrm>
          <a:prstGeom prst="rect">
            <a:avLst/>
          </a:prstGeom>
          <a:noFill/>
        </p:spPr>
      </p:pic>
      <p:sp>
        <p:nvSpPr>
          <p:cNvPr id="15"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6"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Divider-light blue">
    <p:bg>
      <p:bgPr>
        <a:solidFill>
          <a:schemeClr val="bg1"/>
        </a:solidFill>
        <a:effectLst/>
      </p:bgPr>
    </p:bg>
    <p:spTree>
      <p:nvGrpSpPr>
        <p:cNvPr id="1" name=""/>
        <p:cNvGrpSpPr/>
        <p:nvPr/>
      </p:nvGrpSpPr>
      <p:grpSpPr>
        <a:xfrm>
          <a:off x="0" y="0"/>
          <a:ext cx="0" cy="0"/>
          <a:chOff x="0" y="0"/>
          <a:chExt cx="0" cy="0"/>
        </a:xfrm>
      </p:grpSpPr>
      <p:sp>
        <p:nvSpPr>
          <p:cNvPr id="12" name="Rectangle 15"/>
          <p:cNvSpPr>
            <a:spLocks noChangeArrowheads="1"/>
          </p:cNvSpPr>
          <p:nvPr userDrawn="1"/>
        </p:nvSpPr>
        <p:spPr bwMode="gray">
          <a:xfrm>
            <a:off x="0" y="287338"/>
            <a:ext cx="11906250" cy="5326062"/>
          </a:xfrm>
          <a:prstGeom prst="rect">
            <a:avLst/>
          </a:prstGeom>
          <a:solidFill>
            <a:srgbClr val="62CAE3"/>
          </a:solidFill>
          <a:ln w="9525">
            <a:noFill/>
            <a:miter lim="800000"/>
            <a:headEnd/>
            <a:tailEnd/>
          </a:ln>
          <a:effectLst/>
        </p:spPr>
        <p:txBody>
          <a:bodyPr wrap="none" anchor="ctr"/>
          <a:lstStyle/>
          <a:p>
            <a:endParaRPr lang="en-GB"/>
          </a:p>
        </p:txBody>
      </p:sp>
      <p:sp>
        <p:nvSpPr>
          <p:cNvPr id="7170" name="Rectangle 2"/>
          <p:cNvSpPr>
            <a:spLocks noGrp="1" noChangeArrowheads="1"/>
          </p:cNvSpPr>
          <p:nvPr>
            <p:ph type="ctrTitle"/>
          </p:nvPr>
        </p:nvSpPr>
        <p:spPr bwMode="gray">
          <a:xfrm>
            <a:off x="383067" y="1379538"/>
            <a:ext cx="11064493" cy="525462"/>
          </a:xfrm>
        </p:spPr>
        <p:txBody>
          <a:bodyPr/>
          <a:lstStyle>
            <a:lvl1pPr>
              <a:defRPr sz="3200">
                <a:solidFill>
                  <a:schemeClr val="bg1"/>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chemeClr val="bg1"/>
                </a:solidFill>
              </a:defRPr>
            </a:lvl1pPr>
          </a:lstStyle>
          <a:p>
            <a:r>
              <a:rPr lang="en-US" smtClean="0"/>
              <a:t>Click to edit Master subtitle style</a:t>
            </a:r>
            <a:endParaRPr lang="en-GB" dirty="0"/>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sp>
        <p:nvSpPr>
          <p:cNvPr id="11" name="Footer Placeholder 4"/>
          <p:cNvSpPr txBox="1">
            <a:spLocks/>
          </p:cNvSpPr>
          <p:nvPr userDrawn="1"/>
        </p:nvSpPr>
        <p:spPr bwMode="auto">
          <a:xfrm>
            <a:off x="865605" y="6327775"/>
            <a:ext cx="8922705"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t>Client name - Event - Presentation title</a:t>
            </a:r>
            <a:endParaRPr kumimoji="0" lang="en-GB" sz="1000" b="0" i="0" u="none" strike="noStrike" kern="1200" cap="none" spc="0" normalizeH="0" baseline="0" noProof="0">
              <a:ln>
                <a:noFill/>
              </a:ln>
              <a:solidFill>
                <a:srgbClr val="ED1A3B"/>
              </a:solidFill>
              <a:effectLst/>
              <a:uLnTx/>
              <a:uFillTx/>
              <a:latin typeface="Trebuchet MS" pitchFamily="34" charset="0"/>
              <a:ea typeface="+mn-ea"/>
              <a:cs typeface="+mn-cs"/>
            </a:endParaRPr>
          </a:p>
        </p:txBody>
      </p:sp>
      <p:sp>
        <p:nvSpPr>
          <p:cNvPr id="13" name="Slide Number Placeholder 5"/>
          <p:cNvSpPr txBox="1">
            <a:spLocks/>
          </p:cNvSpPr>
          <p:nvPr userDrawn="1"/>
        </p:nvSpPr>
        <p:spPr bwMode="auto">
          <a:xfrm>
            <a:off x="865604" y="6486525"/>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t>Page </a:t>
            </a:r>
            <a:fld id="{FCB1DDC9-AE18-490A-A1BD-F4DDF3251E4D}" type="slidenum">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ED1A3B"/>
              </a:solidFill>
              <a:effectLst/>
              <a:uLnTx/>
              <a:uFillTx/>
              <a:latin typeface="Trebuchet MS" pitchFamily="34" charset="0"/>
              <a:ea typeface="+mn-ea"/>
              <a:cs typeface="+mn-cs"/>
            </a:endParaRPr>
          </a:p>
        </p:txBody>
      </p:sp>
      <p:pic>
        <p:nvPicPr>
          <p:cNvPr id="14" name="Picture 31" descr="BDO_Logo_RGB 100%"/>
          <p:cNvPicPr>
            <a:picLocks noChangeAspect="1" noChangeArrowheads="1"/>
          </p:cNvPicPr>
          <p:nvPr userDrawn="1"/>
        </p:nvPicPr>
        <p:blipFill>
          <a:blip r:embed="rId2" cstate="print"/>
          <a:srcRect/>
          <a:stretch>
            <a:fillRect/>
          </a:stretch>
        </p:blipFill>
        <p:spPr bwMode="auto">
          <a:xfrm>
            <a:off x="10929600" y="6238875"/>
            <a:ext cx="974725" cy="374650"/>
          </a:xfrm>
          <a:prstGeom prst="rect">
            <a:avLst/>
          </a:prstGeom>
          <a:noFill/>
        </p:spPr>
      </p:pic>
      <p:sp>
        <p:nvSpPr>
          <p:cNvPr id="15"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6"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vider-burgundy">
    <p:bg>
      <p:bgPr>
        <a:solidFill>
          <a:schemeClr val="bg1"/>
        </a:solidFill>
        <a:effectLst/>
      </p:bgPr>
    </p:bg>
    <p:spTree>
      <p:nvGrpSpPr>
        <p:cNvPr id="1" name=""/>
        <p:cNvGrpSpPr/>
        <p:nvPr/>
      </p:nvGrpSpPr>
      <p:grpSpPr>
        <a:xfrm>
          <a:off x="0" y="0"/>
          <a:ext cx="0" cy="0"/>
          <a:chOff x="0" y="0"/>
          <a:chExt cx="0" cy="0"/>
        </a:xfrm>
      </p:grpSpPr>
      <p:sp>
        <p:nvSpPr>
          <p:cNvPr id="12" name="Rectangle 15"/>
          <p:cNvSpPr>
            <a:spLocks noChangeArrowheads="1"/>
          </p:cNvSpPr>
          <p:nvPr userDrawn="1"/>
        </p:nvSpPr>
        <p:spPr bwMode="gray">
          <a:xfrm>
            <a:off x="0" y="287338"/>
            <a:ext cx="11906250" cy="5326062"/>
          </a:xfrm>
          <a:prstGeom prst="rect">
            <a:avLst/>
          </a:prstGeom>
          <a:solidFill>
            <a:srgbClr val="98002E"/>
          </a:solidFill>
          <a:ln w="9525">
            <a:noFill/>
            <a:miter lim="800000"/>
            <a:headEnd/>
            <a:tailEnd/>
          </a:ln>
          <a:effectLst/>
        </p:spPr>
        <p:txBody>
          <a:bodyPr wrap="none" anchor="ctr"/>
          <a:lstStyle/>
          <a:p>
            <a:endParaRPr lang="en-GB"/>
          </a:p>
        </p:txBody>
      </p:sp>
      <p:sp>
        <p:nvSpPr>
          <p:cNvPr id="7170" name="Rectangle 2"/>
          <p:cNvSpPr>
            <a:spLocks noGrp="1" noChangeArrowheads="1"/>
          </p:cNvSpPr>
          <p:nvPr>
            <p:ph type="ctrTitle"/>
          </p:nvPr>
        </p:nvSpPr>
        <p:spPr bwMode="gray">
          <a:xfrm>
            <a:off x="383067" y="1379538"/>
            <a:ext cx="11064493" cy="525462"/>
          </a:xfrm>
        </p:spPr>
        <p:txBody>
          <a:bodyPr/>
          <a:lstStyle>
            <a:lvl1pPr>
              <a:defRPr sz="3200">
                <a:solidFill>
                  <a:schemeClr val="bg1"/>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chemeClr val="bg1"/>
                </a:solidFill>
              </a:defRPr>
            </a:lvl1pPr>
          </a:lstStyle>
          <a:p>
            <a:r>
              <a:rPr lang="en-US" smtClean="0"/>
              <a:t>Click to edit Master subtitle style</a:t>
            </a:r>
            <a:endParaRPr lang="en-GB" dirty="0"/>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sp>
        <p:nvSpPr>
          <p:cNvPr id="11" name="Footer Placeholder 4"/>
          <p:cNvSpPr txBox="1">
            <a:spLocks/>
          </p:cNvSpPr>
          <p:nvPr userDrawn="1"/>
        </p:nvSpPr>
        <p:spPr bwMode="auto">
          <a:xfrm>
            <a:off x="865605" y="6327775"/>
            <a:ext cx="8922705"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t>Client name - Event - Presentation title</a:t>
            </a:r>
            <a:endParaRPr kumimoji="0" lang="en-GB" sz="1000" b="0" i="0" u="none" strike="noStrike" kern="1200" cap="none" spc="0" normalizeH="0" baseline="0" noProof="0">
              <a:ln>
                <a:noFill/>
              </a:ln>
              <a:solidFill>
                <a:srgbClr val="ED1A3B"/>
              </a:solidFill>
              <a:effectLst/>
              <a:uLnTx/>
              <a:uFillTx/>
              <a:latin typeface="Trebuchet MS" pitchFamily="34" charset="0"/>
              <a:ea typeface="+mn-ea"/>
              <a:cs typeface="+mn-cs"/>
            </a:endParaRPr>
          </a:p>
        </p:txBody>
      </p:sp>
      <p:sp>
        <p:nvSpPr>
          <p:cNvPr id="13" name="Slide Number Placeholder 5"/>
          <p:cNvSpPr txBox="1">
            <a:spLocks/>
          </p:cNvSpPr>
          <p:nvPr userDrawn="1"/>
        </p:nvSpPr>
        <p:spPr bwMode="auto">
          <a:xfrm>
            <a:off x="865604" y="6486525"/>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t>Page </a:t>
            </a:r>
            <a:fld id="{FCB1DDC9-AE18-490A-A1BD-F4DDF3251E4D}" type="slidenum">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ED1A3B"/>
              </a:solidFill>
              <a:effectLst/>
              <a:uLnTx/>
              <a:uFillTx/>
              <a:latin typeface="Trebuchet MS" pitchFamily="34" charset="0"/>
              <a:ea typeface="+mn-ea"/>
              <a:cs typeface="+mn-cs"/>
            </a:endParaRPr>
          </a:p>
        </p:txBody>
      </p:sp>
      <p:pic>
        <p:nvPicPr>
          <p:cNvPr id="14" name="Picture 31" descr="BDO_Logo_RGB 100%"/>
          <p:cNvPicPr>
            <a:picLocks noChangeAspect="1" noChangeArrowheads="1"/>
          </p:cNvPicPr>
          <p:nvPr userDrawn="1"/>
        </p:nvPicPr>
        <p:blipFill>
          <a:blip r:embed="rId2" cstate="print"/>
          <a:srcRect/>
          <a:stretch>
            <a:fillRect/>
          </a:stretch>
        </p:blipFill>
        <p:spPr bwMode="auto">
          <a:xfrm>
            <a:off x="10929600" y="6238875"/>
            <a:ext cx="974725" cy="374650"/>
          </a:xfrm>
          <a:prstGeom prst="rect">
            <a:avLst/>
          </a:prstGeom>
          <a:noFill/>
        </p:spPr>
      </p:pic>
      <p:sp>
        <p:nvSpPr>
          <p:cNvPr id="15"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6"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ivider-copper">
    <p:bg>
      <p:bgPr>
        <a:solidFill>
          <a:schemeClr val="bg1"/>
        </a:solidFill>
        <a:effectLst/>
      </p:bgPr>
    </p:bg>
    <p:spTree>
      <p:nvGrpSpPr>
        <p:cNvPr id="1" name=""/>
        <p:cNvGrpSpPr/>
        <p:nvPr/>
      </p:nvGrpSpPr>
      <p:grpSpPr>
        <a:xfrm>
          <a:off x="0" y="0"/>
          <a:ext cx="0" cy="0"/>
          <a:chOff x="0" y="0"/>
          <a:chExt cx="0" cy="0"/>
        </a:xfrm>
      </p:grpSpPr>
      <p:sp>
        <p:nvSpPr>
          <p:cNvPr id="12" name="Rectangle 15"/>
          <p:cNvSpPr>
            <a:spLocks noChangeArrowheads="1"/>
          </p:cNvSpPr>
          <p:nvPr userDrawn="1"/>
        </p:nvSpPr>
        <p:spPr bwMode="gray">
          <a:xfrm>
            <a:off x="0" y="287338"/>
            <a:ext cx="11906250" cy="5326062"/>
          </a:xfrm>
          <a:prstGeom prst="rect">
            <a:avLst/>
          </a:prstGeom>
          <a:solidFill>
            <a:srgbClr val="EE9024"/>
          </a:solidFill>
          <a:ln w="9525">
            <a:noFill/>
            <a:miter lim="800000"/>
            <a:headEnd/>
            <a:tailEnd/>
          </a:ln>
          <a:effectLst/>
        </p:spPr>
        <p:txBody>
          <a:bodyPr wrap="none" anchor="ctr"/>
          <a:lstStyle/>
          <a:p>
            <a:endParaRPr lang="en-GB"/>
          </a:p>
        </p:txBody>
      </p:sp>
      <p:sp>
        <p:nvSpPr>
          <p:cNvPr id="7170" name="Rectangle 2"/>
          <p:cNvSpPr>
            <a:spLocks noGrp="1" noChangeArrowheads="1"/>
          </p:cNvSpPr>
          <p:nvPr>
            <p:ph type="ctrTitle"/>
          </p:nvPr>
        </p:nvSpPr>
        <p:spPr bwMode="gray">
          <a:xfrm>
            <a:off x="383067" y="1379538"/>
            <a:ext cx="11064493" cy="525462"/>
          </a:xfrm>
        </p:spPr>
        <p:txBody>
          <a:bodyPr/>
          <a:lstStyle>
            <a:lvl1pPr>
              <a:defRPr sz="3200">
                <a:solidFill>
                  <a:schemeClr val="bg1"/>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chemeClr val="bg1"/>
                </a:solidFill>
              </a:defRPr>
            </a:lvl1pPr>
          </a:lstStyle>
          <a:p>
            <a:r>
              <a:rPr lang="en-US" smtClean="0"/>
              <a:t>Click to edit Master subtitle style</a:t>
            </a:r>
            <a:endParaRPr lang="en-GB" dirty="0"/>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sp>
        <p:nvSpPr>
          <p:cNvPr id="11" name="Footer Placeholder 4"/>
          <p:cNvSpPr txBox="1">
            <a:spLocks/>
          </p:cNvSpPr>
          <p:nvPr userDrawn="1"/>
        </p:nvSpPr>
        <p:spPr bwMode="auto">
          <a:xfrm>
            <a:off x="865605" y="6327775"/>
            <a:ext cx="8922705"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ED1A3B"/>
                </a:solidFill>
                <a:effectLst/>
                <a:uLnTx/>
                <a:uFillTx/>
                <a:latin typeface="Trebuchet MS" pitchFamily="34" charset="0"/>
                <a:ea typeface="+mn-ea"/>
                <a:cs typeface="+mn-cs"/>
              </a:rPr>
              <a:t>Client name - Event - Presentation title</a:t>
            </a:r>
            <a:endParaRPr kumimoji="0" lang="en-GB" sz="1000" b="0" i="0" u="none" strike="noStrike" kern="1200" cap="none" spc="0" normalizeH="0" baseline="0" noProof="0" dirty="0">
              <a:ln>
                <a:noFill/>
              </a:ln>
              <a:solidFill>
                <a:srgbClr val="ED1A3B"/>
              </a:solidFill>
              <a:effectLst/>
              <a:uLnTx/>
              <a:uFillTx/>
              <a:latin typeface="Trebuchet MS" pitchFamily="34" charset="0"/>
              <a:ea typeface="+mn-ea"/>
              <a:cs typeface="+mn-cs"/>
            </a:endParaRPr>
          </a:p>
        </p:txBody>
      </p:sp>
      <p:sp>
        <p:nvSpPr>
          <p:cNvPr id="13" name="Slide Number Placeholder 5"/>
          <p:cNvSpPr txBox="1">
            <a:spLocks/>
          </p:cNvSpPr>
          <p:nvPr userDrawn="1"/>
        </p:nvSpPr>
        <p:spPr bwMode="auto">
          <a:xfrm>
            <a:off x="865604" y="6486525"/>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ED1A3B"/>
                </a:solidFill>
                <a:effectLst/>
                <a:uLnTx/>
                <a:uFillTx/>
                <a:latin typeface="Trebuchet MS" pitchFamily="34" charset="0"/>
                <a:ea typeface="+mn-ea"/>
                <a:cs typeface="+mn-cs"/>
              </a:rPr>
              <a:t>Page </a:t>
            </a:r>
            <a:fld id="{FCB1DDC9-AE18-490A-A1BD-F4DDF3251E4D}" type="slidenum">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rgbClr val="ED1A3B"/>
              </a:solidFill>
              <a:effectLst/>
              <a:uLnTx/>
              <a:uFillTx/>
              <a:latin typeface="Trebuchet MS" pitchFamily="34" charset="0"/>
              <a:ea typeface="+mn-ea"/>
              <a:cs typeface="+mn-cs"/>
            </a:endParaRPr>
          </a:p>
        </p:txBody>
      </p:sp>
      <p:pic>
        <p:nvPicPr>
          <p:cNvPr id="14" name="Picture 31" descr="BDO_Logo_RGB 100%"/>
          <p:cNvPicPr>
            <a:picLocks noChangeAspect="1" noChangeArrowheads="1"/>
          </p:cNvPicPr>
          <p:nvPr userDrawn="1"/>
        </p:nvPicPr>
        <p:blipFill>
          <a:blip r:embed="rId2" cstate="print"/>
          <a:srcRect/>
          <a:stretch>
            <a:fillRect/>
          </a:stretch>
        </p:blipFill>
        <p:spPr bwMode="auto">
          <a:xfrm>
            <a:off x="10929600" y="6238875"/>
            <a:ext cx="974725" cy="374650"/>
          </a:xfrm>
          <a:prstGeom prst="rect">
            <a:avLst/>
          </a:prstGeom>
          <a:noFill/>
        </p:spPr>
      </p:pic>
      <p:sp>
        <p:nvSpPr>
          <p:cNvPr id="15"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6"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ivider-fuschia">
    <p:bg>
      <p:bgPr>
        <a:solidFill>
          <a:schemeClr val="bg1"/>
        </a:solidFill>
        <a:effectLst/>
      </p:bgPr>
    </p:bg>
    <p:spTree>
      <p:nvGrpSpPr>
        <p:cNvPr id="1" name=""/>
        <p:cNvGrpSpPr/>
        <p:nvPr/>
      </p:nvGrpSpPr>
      <p:grpSpPr>
        <a:xfrm>
          <a:off x="0" y="0"/>
          <a:ext cx="0" cy="0"/>
          <a:chOff x="0" y="0"/>
          <a:chExt cx="0" cy="0"/>
        </a:xfrm>
      </p:grpSpPr>
      <p:sp>
        <p:nvSpPr>
          <p:cNvPr id="12" name="Rectangle 15"/>
          <p:cNvSpPr>
            <a:spLocks noChangeArrowheads="1"/>
          </p:cNvSpPr>
          <p:nvPr userDrawn="1"/>
        </p:nvSpPr>
        <p:spPr bwMode="gray">
          <a:xfrm>
            <a:off x="0" y="287338"/>
            <a:ext cx="11906250" cy="5326062"/>
          </a:xfrm>
          <a:prstGeom prst="rect">
            <a:avLst/>
          </a:prstGeom>
          <a:solidFill>
            <a:srgbClr val="D1108C"/>
          </a:solidFill>
          <a:ln w="9525">
            <a:noFill/>
            <a:miter lim="800000"/>
            <a:headEnd/>
            <a:tailEnd/>
          </a:ln>
          <a:effectLst/>
        </p:spPr>
        <p:txBody>
          <a:bodyPr wrap="none" anchor="ctr"/>
          <a:lstStyle/>
          <a:p>
            <a:endParaRPr lang="en-GB"/>
          </a:p>
        </p:txBody>
      </p:sp>
      <p:sp>
        <p:nvSpPr>
          <p:cNvPr id="7170" name="Rectangle 2"/>
          <p:cNvSpPr>
            <a:spLocks noGrp="1" noChangeArrowheads="1"/>
          </p:cNvSpPr>
          <p:nvPr>
            <p:ph type="ctrTitle"/>
          </p:nvPr>
        </p:nvSpPr>
        <p:spPr bwMode="gray">
          <a:xfrm>
            <a:off x="383067" y="1379538"/>
            <a:ext cx="11064493" cy="525462"/>
          </a:xfrm>
        </p:spPr>
        <p:txBody>
          <a:bodyPr/>
          <a:lstStyle>
            <a:lvl1pPr>
              <a:defRPr sz="3200">
                <a:solidFill>
                  <a:schemeClr val="bg1"/>
                </a:solidFill>
              </a:defRPr>
            </a:lvl1pPr>
          </a:lstStyle>
          <a:p>
            <a:r>
              <a:rPr lang="en-US" smtClean="0"/>
              <a:t>Click to edit Master title style</a:t>
            </a:r>
            <a:endParaRPr lang="en-GB" dirty="0"/>
          </a:p>
        </p:txBody>
      </p:sp>
      <p:sp>
        <p:nvSpPr>
          <p:cNvPr id="7171" name="Rectangle 3"/>
          <p:cNvSpPr>
            <a:spLocks noGrp="1" noChangeArrowheads="1"/>
          </p:cNvSpPr>
          <p:nvPr>
            <p:ph type="subTitle" idx="1"/>
          </p:nvPr>
        </p:nvSpPr>
        <p:spPr bwMode="gray">
          <a:xfrm>
            <a:off x="383067" y="1905000"/>
            <a:ext cx="11064493" cy="2755900"/>
          </a:xfrm>
        </p:spPr>
        <p:txBody>
          <a:bodyPr/>
          <a:lstStyle>
            <a:lvl1pPr>
              <a:defRPr>
                <a:solidFill>
                  <a:schemeClr val="bg1"/>
                </a:solidFill>
              </a:defRPr>
            </a:lvl1pPr>
          </a:lstStyle>
          <a:p>
            <a:r>
              <a:rPr lang="en-US" smtClean="0"/>
              <a:t>Click to edit Master subtitle style</a:t>
            </a:r>
            <a:endParaRPr lang="en-GB" dirty="0"/>
          </a:p>
        </p:txBody>
      </p:sp>
      <p:sp>
        <p:nvSpPr>
          <p:cNvPr id="7180" name="Rectangle 12"/>
          <p:cNvSpPr>
            <a:spLocks noGrp="1" noChangeArrowheads="1"/>
          </p:cNvSpPr>
          <p:nvPr>
            <p:ph type="dt" sz="half" idx="2"/>
          </p:nvPr>
        </p:nvSpPr>
        <p:spPr>
          <a:xfrm>
            <a:off x="7606310" y="7031038"/>
            <a:ext cx="2336496" cy="165100"/>
          </a:xfrm>
        </p:spPr>
        <p:txBody>
          <a:bodyPr/>
          <a:lstStyle>
            <a:lvl1pPr>
              <a:defRPr/>
            </a:lvl1pPr>
          </a:lstStyle>
          <a:p>
            <a:endParaRPr lang="en-GB"/>
          </a:p>
        </p:txBody>
      </p:sp>
      <p:sp>
        <p:nvSpPr>
          <p:cNvPr id="7181" name="Rectangle 13"/>
          <p:cNvSpPr>
            <a:spLocks noGrp="1" noChangeArrowheads="1"/>
          </p:cNvSpPr>
          <p:nvPr>
            <p:ph type="ftr" sz="quarter" idx="3"/>
          </p:nvPr>
        </p:nvSpPr>
        <p:spPr>
          <a:xfrm>
            <a:off x="840209" y="7031038"/>
            <a:ext cx="3921672" cy="158750"/>
          </a:xfrm>
        </p:spPr>
        <p:txBody>
          <a:bodyPr/>
          <a:lstStyle>
            <a:lvl1pPr>
              <a:defRPr/>
            </a:lvl1pPr>
          </a:lstStyle>
          <a:p>
            <a:r>
              <a:rPr lang="en-GB"/>
              <a:t>Client name - Event - Presentation title</a:t>
            </a:r>
          </a:p>
        </p:txBody>
      </p:sp>
      <p:sp>
        <p:nvSpPr>
          <p:cNvPr id="7182" name="Rectangle 14"/>
          <p:cNvSpPr>
            <a:spLocks noGrp="1" noChangeArrowheads="1"/>
          </p:cNvSpPr>
          <p:nvPr>
            <p:ph type="sldNum" sz="quarter" idx="4"/>
          </p:nvPr>
        </p:nvSpPr>
        <p:spPr>
          <a:xfrm>
            <a:off x="4761880" y="7024688"/>
            <a:ext cx="2844430" cy="165100"/>
          </a:xfrm>
        </p:spPr>
        <p:txBody>
          <a:bodyPr/>
          <a:lstStyle>
            <a:lvl1pPr>
              <a:defRPr/>
            </a:lvl1pPr>
          </a:lstStyle>
          <a:p>
            <a:r>
              <a:rPr lang="en-GB"/>
              <a:t>Page </a:t>
            </a:r>
            <a:fld id="{EB371873-BAF8-421E-A180-A2821999BACA}" type="slidenum">
              <a:rPr lang="en-GB"/>
              <a:pPr/>
              <a:t>‹#›</a:t>
            </a:fld>
            <a:endParaRPr lang="en-GB"/>
          </a:p>
        </p:txBody>
      </p:sp>
      <p:sp>
        <p:nvSpPr>
          <p:cNvPr id="11" name="Footer Placeholder 4"/>
          <p:cNvSpPr txBox="1">
            <a:spLocks/>
          </p:cNvSpPr>
          <p:nvPr userDrawn="1"/>
        </p:nvSpPr>
        <p:spPr bwMode="auto">
          <a:xfrm>
            <a:off x="865605" y="6327775"/>
            <a:ext cx="8922705"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ED1A3B"/>
                </a:solidFill>
                <a:effectLst/>
                <a:uLnTx/>
                <a:uFillTx/>
                <a:latin typeface="Trebuchet MS" pitchFamily="34" charset="0"/>
                <a:ea typeface="+mn-ea"/>
                <a:cs typeface="+mn-cs"/>
              </a:rPr>
              <a:t>Client name - Event - Presentation title</a:t>
            </a:r>
            <a:endParaRPr kumimoji="0" lang="en-GB" sz="1000" b="0" i="0" u="none" strike="noStrike" kern="1200" cap="none" spc="0" normalizeH="0" baseline="0" noProof="0" dirty="0">
              <a:ln>
                <a:noFill/>
              </a:ln>
              <a:solidFill>
                <a:srgbClr val="ED1A3B"/>
              </a:solidFill>
              <a:effectLst/>
              <a:uLnTx/>
              <a:uFillTx/>
              <a:latin typeface="Trebuchet MS" pitchFamily="34" charset="0"/>
              <a:ea typeface="+mn-ea"/>
              <a:cs typeface="+mn-cs"/>
            </a:endParaRPr>
          </a:p>
        </p:txBody>
      </p:sp>
      <p:sp>
        <p:nvSpPr>
          <p:cNvPr id="13" name="Slide Number Placeholder 5"/>
          <p:cNvSpPr txBox="1">
            <a:spLocks/>
          </p:cNvSpPr>
          <p:nvPr userDrawn="1"/>
        </p:nvSpPr>
        <p:spPr bwMode="auto">
          <a:xfrm>
            <a:off x="865604" y="6486525"/>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smtClean="0">
                <a:ln>
                  <a:noFill/>
                </a:ln>
                <a:solidFill>
                  <a:srgbClr val="ED1A3B"/>
                </a:solidFill>
                <a:effectLst/>
                <a:uLnTx/>
                <a:uFillTx/>
                <a:latin typeface="Trebuchet MS" pitchFamily="34" charset="0"/>
                <a:ea typeface="+mn-ea"/>
                <a:cs typeface="+mn-cs"/>
              </a:rPr>
              <a:t>Page </a:t>
            </a:r>
            <a:fld id="{FCB1DDC9-AE18-490A-A1BD-F4DDF3251E4D}" type="slidenum">
              <a:rPr kumimoji="0" lang="en-GB" sz="1000" b="0" i="0" u="none" strike="noStrike" kern="1200" cap="none" spc="0" normalizeH="0" baseline="0" noProof="0" smtClean="0">
                <a:ln>
                  <a:noFill/>
                </a:ln>
                <a:solidFill>
                  <a:srgbClr val="ED1A3B"/>
                </a:solidFill>
                <a:effectLst/>
                <a:uLnTx/>
                <a:uFillTx/>
                <a:latin typeface="Trebuchet MS"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dirty="0">
              <a:ln>
                <a:noFill/>
              </a:ln>
              <a:solidFill>
                <a:srgbClr val="ED1A3B"/>
              </a:solidFill>
              <a:effectLst/>
              <a:uLnTx/>
              <a:uFillTx/>
              <a:latin typeface="Trebuchet MS" pitchFamily="34" charset="0"/>
              <a:ea typeface="+mn-ea"/>
              <a:cs typeface="+mn-cs"/>
            </a:endParaRPr>
          </a:p>
        </p:txBody>
      </p:sp>
      <p:pic>
        <p:nvPicPr>
          <p:cNvPr id="14" name="Picture 31" descr="BDO_Logo_RGB 100%"/>
          <p:cNvPicPr>
            <a:picLocks noChangeAspect="1" noChangeArrowheads="1"/>
          </p:cNvPicPr>
          <p:nvPr userDrawn="1"/>
        </p:nvPicPr>
        <p:blipFill>
          <a:blip r:embed="rId2" cstate="print"/>
          <a:srcRect/>
          <a:stretch>
            <a:fillRect/>
          </a:stretch>
        </p:blipFill>
        <p:spPr bwMode="auto">
          <a:xfrm>
            <a:off x="10929600" y="6238875"/>
            <a:ext cx="974725" cy="374650"/>
          </a:xfrm>
          <a:prstGeom prst="rect">
            <a:avLst/>
          </a:prstGeom>
          <a:noFill/>
        </p:spPr>
      </p:pic>
      <p:sp>
        <p:nvSpPr>
          <p:cNvPr id="15" name="Freeform 32"/>
          <p:cNvSpPr>
            <a:spLocks noChangeAspect="1"/>
          </p:cNvSpPr>
          <p:nvPr userDrawn="1"/>
        </p:nvSpPr>
        <p:spPr bwMode="gray">
          <a:xfrm>
            <a:off x="382588" y="0"/>
            <a:ext cx="161925" cy="898525"/>
          </a:xfrm>
          <a:custGeom>
            <a:avLst/>
            <a:gdLst/>
            <a:ahLst/>
            <a:cxnLst>
              <a:cxn ang="0">
                <a:pos x="120" y="581"/>
              </a:cxn>
              <a:cxn ang="0">
                <a:pos x="120" y="0"/>
              </a:cxn>
              <a:cxn ang="0">
                <a:pos x="0" y="0"/>
              </a:cxn>
              <a:cxn ang="0">
                <a:pos x="0" y="666"/>
              </a:cxn>
              <a:cxn ang="0">
                <a:pos x="120" y="581"/>
              </a:cxn>
            </a:cxnLst>
            <a:rect l="0" t="0" r="r" b="b"/>
            <a:pathLst>
              <a:path w="120" h="666">
                <a:moveTo>
                  <a:pt x="120" y="581"/>
                </a:moveTo>
                <a:lnTo>
                  <a:pt x="120" y="0"/>
                </a:lnTo>
                <a:lnTo>
                  <a:pt x="0" y="0"/>
                </a:lnTo>
                <a:lnTo>
                  <a:pt x="0" y="666"/>
                </a:lnTo>
                <a:lnTo>
                  <a:pt x="120" y="581"/>
                </a:lnTo>
                <a:close/>
              </a:path>
            </a:pathLst>
          </a:custGeom>
          <a:solidFill>
            <a:srgbClr val="EC1C3C"/>
          </a:solidFill>
          <a:ln w="9525">
            <a:noFill/>
            <a:round/>
            <a:headEnd/>
            <a:tailEnd/>
          </a:ln>
        </p:spPr>
        <p:txBody>
          <a:bodyPr/>
          <a:lstStyle/>
          <a:p>
            <a:endParaRPr lang="en-GB"/>
          </a:p>
        </p:txBody>
      </p:sp>
      <p:sp>
        <p:nvSpPr>
          <p:cNvPr id="16" name="Freeform 33"/>
          <p:cNvSpPr>
            <a:spLocks noChangeAspect="1"/>
          </p:cNvSpPr>
          <p:nvPr userDrawn="1"/>
        </p:nvSpPr>
        <p:spPr bwMode="gray">
          <a:xfrm>
            <a:off x="381600" y="5030788"/>
            <a:ext cx="161925" cy="1827212"/>
          </a:xfrm>
          <a:custGeom>
            <a:avLst/>
            <a:gdLst/>
            <a:ahLst/>
            <a:cxnLst>
              <a:cxn ang="0">
                <a:pos x="120" y="0"/>
              </a:cxn>
              <a:cxn ang="0">
                <a:pos x="120" y="1354"/>
              </a:cxn>
              <a:cxn ang="0">
                <a:pos x="0" y="1354"/>
              </a:cxn>
              <a:cxn ang="0">
                <a:pos x="0" y="85"/>
              </a:cxn>
              <a:cxn ang="0">
                <a:pos x="120" y="0"/>
              </a:cxn>
            </a:cxnLst>
            <a:rect l="0" t="0" r="r" b="b"/>
            <a:pathLst>
              <a:path w="120" h="1354">
                <a:moveTo>
                  <a:pt x="120" y="0"/>
                </a:moveTo>
                <a:lnTo>
                  <a:pt x="120" y="1354"/>
                </a:lnTo>
                <a:lnTo>
                  <a:pt x="0" y="1354"/>
                </a:lnTo>
                <a:lnTo>
                  <a:pt x="0" y="85"/>
                </a:lnTo>
                <a:lnTo>
                  <a:pt x="120" y="0"/>
                </a:lnTo>
                <a:close/>
              </a:path>
            </a:pathLst>
          </a:custGeom>
          <a:solidFill>
            <a:srgbClr val="EC1C3C"/>
          </a:solidFill>
          <a:ln w="9525">
            <a:noFill/>
            <a:round/>
            <a:headEnd/>
            <a:tailEnd/>
          </a:ln>
        </p:spPr>
        <p:txBody>
          <a:bodyPr/>
          <a:lstStyle/>
          <a:p>
            <a:endParaRPr lang="en-GB"/>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Client name - Event - Presentation title</a:t>
            </a:r>
          </a:p>
        </p:txBody>
      </p:sp>
      <p:sp>
        <p:nvSpPr>
          <p:cNvPr id="6" name="Slide Number Placeholder 5"/>
          <p:cNvSpPr>
            <a:spLocks noGrp="1"/>
          </p:cNvSpPr>
          <p:nvPr>
            <p:ph type="sldNum" sz="quarter" idx="12"/>
          </p:nvPr>
        </p:nvSpPr>
        <p:spPr/>
        <p:txBody>
          <a:bodyPr/>
          <a:lstStyle>
            <a:lvl1pPr>
              <a:defRPr/>
            </a:lvl1pPr>
          </a:lstStyle>
          <a:p>
            <a:r>
              <a:rPr lang="en-GB"/>
              <a:t>Page </a:t>
            </a:r>
            <a:fld id="{FCB1DDC9-AE18-490A-A1BD-F4DDF3251E4D}"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Client name - Event - Presentation title</a:t>
            </a:r>
          </a:p>
        </p:txBody>
      </p:sp>
      <p:sp>
        <p:nvSpPr>
          <p:cNvPr id="7" name="Slide Number Placeholder 6"/>
          <p:cNvSpPr>
            <a:spLocks noGrp="1"/>
          </p:cNvSpPr>
          <p:nvPr>
            <p:ph type="sldNum" sz="quarter" idx="12"/>
          </p:nvPr>
        </p:nvSpPr>
        <p:spPr/>
        <p:txBody>
          <a:bodyPr/>
          <a:lstStyle>
            <a:lvl1pPr>
              <a:defRPr/>
            </a:lvl1pPr>
          </a:lstStyle>
          <a:p>
            <a:r>
              <a:rPr lang="en-GB"/>
              <a:t>Page </a:t>
            </a:r>
            <a:fld id="{B2A11916-5191-45D3-9BBA-630077168195}" type="slidenum">
              <a:rPr lang="en-GB"/>
              <a:pPr/>
              <a:t>‹#›</a:t>
            </a:fld>
            <a:endParaRPr lang="en-GB"/>
          </a:p>
        </p:txBody>
      </p:sp>
      <p:sp>
        <p:nvSpPr>
          <p:cNvPr id="9" name="Text Placeholder 8"/>
          <p:cNvSpPr>
            <a:spLocks noGrp="1"/>
          </p:cNvSpPr>
          <p:nvPr>
            <p:ph type="body" sz="quarter" idx="13"/>
          </p:nvPr>
        </p:nvSpPr>
        <p:spPr>
          <a:xfrm>
            <a:off x="383068" y="1820863"/>
            <a:ext cx="5612669" cy="3814762"/>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10"/>
          <p:cNvSpPr>
            <a:spLocks noGrp="1"/>
          </p:cNvSpPr>
          <p:nvPr>
            <p:ph type="body" sz="quarter" idx="14"/>
          </p:nvPr>
        </p:nvSpPr>
        <p:spPr>
          <a:xfrm>
            <a:off x="6194678" y="1820863"/>
            <a:ext cx="5711572" cy="3814762"/>
          </a:xfrm>
        </p:spPr>
        <p:txBody>
          <a:bodyPr/>
          <a:lstStyle>
            <a:lvl1pPr>
              <a:defRPr sz="1600"/>
            </a:lvl1pPr>
            <a:lvl2pPr>
              <a:defRPr sz="16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3068" y="673100"/>
            <a:ext cx="11523182" cy="971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83068" y="1820863"/>
            <a:ext cx="11523182" cy="3813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865604" y="7027863"/>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defRPr>
            </a:lvl1pPr>
          </a:lstStyle>
          <a:p>
            <a:endParaRPr lang="en-GB"/>
          </a:p>
        </p:txBody>
      </p:sp>
      <p:sp>
        <p:nvSpPr>
          <p:cNvPr id="1029" name="Rectangle 5"/>
          <p:cNvSpPr>
            <a:spLocks noGrp="1" noChangeArrowheads="1"/>
          </p:cNvSpPr>
          <p:nvPr>
            <p:ph type="ftr" sz="quarter" idx="3"/>
          </p:nvPr>
        </p:nvSpPr>
        <p:spPr bwMode="auto">
          <a:xfrm>
            <a:off x="865605" y="6327775"/>
            <a:ext cx="8922705" cy="158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defRPr>
            </a:lvl1pPr>
          </a:lstStyle>
          <a:p>
            <a:r>
              <a:rPr lang="en-GB"/>
              <a:t>Client name - Event - Presentation title</a:t>
            </a:r>
          </a:p>
        </p:txBody>
      </p:sp>
      <p:sp>
        <p:nvSpPr>
          <p:cNvPr id="1030" name="Rectangle 6"/>
          <p:cNvSpPr>
            <a:spLocks noGrp="1" noChangeArrowheads="1"/>
          </p:cNvSpPr>
          <p:nvPr>
            <p:ph type="sldNum" sz="quarter" idx="4"/>
          </p:nvPr>
        </p:nvSpPr>
        <p:spPr bwMode="auto">
          <a:xfrm>
            <a:off x="865604" y="6486525"/>
            <a:ext cx="2844430" cy="165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b="0">
                <a:solidFill>
                  <a:srgbClr val="ED1A3B"/>
                </a:solidFill>
              </a:defRPr>
            </a:lvl1pPr>
          </a:lstStyle>
          <a:p>
            <a:r>
              <a:rPr lang="en-GB"/>
              <a:t>Page </a:t>
            </a:r>
            <a:fld id="{D124069A-4E20-4CCB-B32D-3FB48A204216}" type="slidenum">
              <a:rPr lang="en-GB"/>
              <a:pPr/>
              <a:t>‹#›</a:t>
            </a:fld>
            <a:endParaRPr lang="en-GB"/>
          </a:p>
        </p:txBody>
      </p:sp>
      <p:sp>
        <p:nvSpPr>
          <p:cNvPr id="10" name="Freeform 13"/>
          <p:cNvSpPr>
            <a:spLocks noChangeAspect="1"/>
          </p:cNvSpPr>
          <p:nvPr userDrawn="1"/>
        </p:nvSpPr>
        <p:spPr bwMode="gray">
          <a:xfrm>
            <a:off x="382588" y="0"/>
            <a:ext cx="161925" cy="554037"/>
          </a:xfrm>
          <a:custGeom>
            <a:avLst/>
            <a:gdLst/>
            <a:ahLst/>
            <a:cxnLst>
              <a:cxn ang="0">
                <a:pos x="120" y="328"/>
              </a:cxn>
              <a:cxn ang="0">
                <a:pos x="120" y="0"/>
              </a:cxn>
              <a:cxn ang="0">
                <a:pos x="0" y="0"/>
              </a:cxn>
              <a:cxn ang="0">
                <a:pos x="0" y="411"/>
              </a:cxn>
              <a:cxn ang="0">
                <a:pos x="120" y="328"/>
              </a:cxn>
            </a:cxnLst>
            <a:rect l="0" t="0" r="r" b="b"/>
            <a:pathLst>
              <a:path w="120" h="411">
                <a:moveTo>
                  <a:pt x="120" y="328"/>
                </a:moveTo>
                <a:lnTo>
                  <a:pt x="120" y="0"/>
                </a:lnTo>
                <a:lnTo>
                  <a:pt x="0" y="0"/>
                </a:lnTo>
                <a:lnTo>
                  <a:pt x="0" y="411"/>
                </a:lnTo>
                <a:lnTo>
                  <a:pt x="120" y="328"/>
                </a:lnTo>
                <a:close/>
              </a:path>
            </a:pathLst>
          </a:custGeom>
          <a:solidFill>
            <a:srgbClr val="ED1A3B"/>
          </a:solidFill>
          <a:ln w="9525">
            <a:noFill/>
            <a:round/>
            <a:headEnd/>
            <a:tailEnd/>
          </a:ln>
        </p:spPr>
        <p:txBody>
          <a:bodyPr/>
          <a:lstStyle/>
          <a:p>
            <a:endParaRPr lang="en-GB"/>
          </a:p>
        </p:txBody>
      </p:sp>
      <p:sp>
        <p:nvSpPr>
          <p:cNvPr id="11" name="Freeform 14"/>
          <p:cNvSpPr>
            <a:spLocks noChangeAspect="1"/>
          </p:cNvSpPr>
          <p:nvPr userDrawn="1"/>
        </p:nvSpPr>
        <p:spPr bwMode="gray">
          <a:xfrm>
            <a:off x="382588" y="6238875"/>
            <a:ext cx="161925" cy="615950"/>
          </a:xfrm>
          <a:custGeom>
            <a:avLst/>
            <a:gdLst/>
            <a:ahLst/>
            <a:cxnLst>
              <a:cxn ang="0">
                <a:pos x="0" y="85"/>
              </a:cxn>
              <a:cxn ang="0">
                <a:pos x="0" y="456"/>
              </a:cxn>
              <a:cxn ang="0">
                <a:pos x="120" y="456"/>
              </a:cxn>
              <a:cxn ang="0">
                <a:pos x="120" y="0"/>
              </a:cxn>
              <a:cxn ang="0">
                <a:pos x="0" y="85"/>
              </a:cxn>
            </a:cxnLst>
            <a:rect l="0" t="0" r="r" b="b"/>
            <a:pathLst>
              <a:path w="120" h="456">
                <a:moveTo>
                  <a:pt x="0" y="85"/>
                </a:moveTo>
                <a:lnTo>
                  <a:pt x="0" y="456"/>
                </a:lnTo>
                <a:lnTo>
                  <a:pt x="120" y="456"/>
                </a:lnTo>
                <a:lnTo>
                  <a:pt x="120" y="0"/>
                </a:lnTo>
                <a:lnTo>
                  <a:pt x="0" y="85"/>
                </a:lnTo>
                <a:close/>
              </a:path>
            </a:pathLst>
          </a:custGeom>
          <a:solidFill>
            <a:srgbClr val="ED1A3B"/>
          </a:solidFill>
          <a:ln w="9525">
            <a:noFill/>
            <a:round/>
            <a:headEnd/>
            <a:tailEnd/>
          </a:ln>
        </p:spPr>
        <p:txBody>
          <a:bodyPr/>
          <a:lstStyle/>
          <a:p>
            <a:endParaRPr lang="en-GB"/>
          </a:p>
        </p:txBody>
      </p:sp>
      <p:pic>
        <p:nvPicPr>
          <p:cNvPr id="12" name="Picture 15" descr="BDO_Logo_RGB 100%"/>
          <p:cNvPicPr>
            <a:picLocks noChangeAspect="1" noChangeArrowheads="1"/>
          </p:cNvPicPr>
          <p:nvPr userDrawn="1"/>
        </p:nvPicPr>
        <p:blipFill>
          <a:blip r:embed="rId22" cstate="print"/>
          <a:srcRect/>
          <a:stretch>
            <a:fillRect/>
          </a:stretch>
        </p:blipFill>
        <p:spPr bwMode="auto">
          <a:xfrm>
            <a:off x="10929600" y="6238875"/>
            <a:ext cx="974725" cy="3746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62" r:id="rId2"/>
    <p:sldLayoutId id="2147483670" r:id="rId3"/>
    <p:sldLayoutId id="2147483671" r:id="rId4"/>
    <p:sldLayoutId id="2147483672" r:id="rId5"/>
    <p:sldLayoutId id="2147483673" r:id="rId6"/>
    <p:sldLayoutId id="2147483674" r:id="rId7"/>
    <p:sldLayoutId id="2147483650" r:id="rId8"/>
    <p:sldLayoutId id="2147483652" r:id="rId9"/>
    <p:sldLayoutId id="2147483660" r:id="rId10"/>
    <p:sldLayoutId id="2147483661" r:id="rId11"/>
    <p:sldLayoutId id="2147483654" r:id="rId12"/>
    <p:sldLayoutId id="2147483663" r:id="rId13"/>
    <p:sldLayoutId id="2147483664" r:id="rId14"/>
    <p:sldLayoutId id="2147483665" r:id="rId15"/>
    <p:sldLayoutId id="2147483666" r:id="rId16"/>
    <p:sldLayoutId id="2147483667" r:id="rId17"/>
    <p:sldLayoutId id="2147483668" r:id="rId18"/>
    <p:sldLayoutId id="2147483669" r:id="rId19"/>
    <p:sldLayoutId id="2147483655" r:id="rId20"/>
  </p:sldLayoutIdLst>
  <p:hf hdr="0" dt="0"/>
  <p:txStyles>
    <p:titleStyle>
      <a:lvl1pPr algn="l" rtl="0" eaLnBrk="1" fontAlgn="base" hangingPunct="1">
        <a:lnSpc>
          <a:spcPct val="105000"/>
        </a:lnSpc>
        <a:spcBef>
          <a:spcPct val="0"/>
        </a:spcBef>
        <a:spcAft>
          <a:spcPct val="0"/>
        </a:spcAft>
        <a:defRPr sz="2800" b="1">
          <a:solidFill>
            <a:srgbClr val="ED1A3B"/>
          </a:solidFill>
          <a:latin typeface="+mj-lt"/>
          <a:ea typeface="+mj-ea"/>
          <a:cs typeface="+mj-cs"/>
        </a:defRPr>
      </a:lvl1pPr>
      <a:lvl2pPr algn="l" rtl="0" eaLnBrk="1" fontAlgn="base" hangingPunct="1">
        <a:lnSpc>
          <a:spcPct val="105000"/>
        </a:lnSpc>
        <a:spcBef>
          <a:spcPct val="0"/>
        </a:spcBef>
        <a:spcAft>
          <a:spcPct val="0"/>
        </a:spcAft>
        <a:defRPr sz="2800" b="1">
          <a:solidFill>
            <a:srgbClr val="ED1A3B"/>
          </a:solidFill>
          <a:latin typeface="Trebuchet MS" pitchFamily="34" charset="0"/>
        </a:defRPr>
      </a:lvl2pPr>
      <a:lvl3pPr algn="l" rtl="0" eaLnBrk="1" fontAlgn="base" hangingPunct="1">
        <a:lnSpc>
          <a:spcPct val="105000"/>
        </a:lnSpc>
        <a:spcBef>
          <a:spcPct val="0"/>
        </a:spcBef>
        <a:spcAft>
          <a:spcPct val="0"/>
        </a:spcAft>
        <a:defRPr sz="2800" b="1">
          <a:solidFill>
            <a:srgbClr val="ED1A3B"/>
          </a:solidFill>
          <a:latin typeface="Trebuchet MS" pitchFamily="34" charset="0"/>
        </a:defRPr>
      </a:lvl3pPr>
      <a:lvl4pPr algn="l" rtl="0" eaLnBrk="1" fontAlgn="base" hangingPunct="1">
        <a:lnSpc>
          <a:spcPct val="105000"/>
        </a:lnSpc>
        <a:spcBef>
          <a:spcPct val="0"/>
        </a:spcBef>
        <a:spcAft>
          <a:spcPct val="0"/>
        </a:spcAft>
        <a:defRPr sz="2800" b="1">
          <a:solidFill>
            <a:srgbClr val="ED1A3B"/>
          </a:solidFill>
          <a:latin typeface="Trebuchet MS" pitchFamily="34" charset="0"/>
        </a:defRPr>
      </a:lvl4pPr>
      <a:lvl5pPr algn="l" rtl="0" eaLnBrk="1" fontAlgn="base" hangingPunct="1">
        <a:lnSpc>
          <a:spcPct val="105000"/>
        </a:lnSpc>
        <a:spcBef>
          <a:spcPct val="0"/>
        </a:spcBef>
        <a:spcAft>
          <a:spcPct val="0"/>
        </a:spcAft>
        <a:defRPr sz="2800" b="1">
          <a:solidFill>
            <a:srgbClr val="ED1A3B"/>
          </a:solidFill>
          <a:latin typeface="Trebuchet MS" pitchFamily="34" charset="0"/>
        </a:defRPr>
      </a:lvl5pPr>
      <a:lvl6pPr marL="457200" algn="l" rtl="0" eaLnBrk="1" fontAlgn="base" hangingPunct="1">
        <a:lnSpc>
          <a:spcPct val="105000"/>
        </a:lnSpc>
        <a:spcBef>
          <a:spcPct val="0"/>
        </a:spcBef>
        <a:spcAft>
          <a:spcPct val="0"/>
        </a:spcAft>
        <a:defRPr sz="2800" b="1">
          <a:solidFill>
            <a:srgbClr val="ED1A3B"/>
          </a:solidFill>
          <a:latin typeface="Trebuchet MS" pitchFamily="34" charset="0"/>
        </a:defRPr>
      </a:lvl6pPr>
      <a:lvl7pPr marL="914400" algn="l" rtl="0" eaLnBrk="1" fontAlgn="base" hangingPunct="1">
        <a:lnSpc>
          <a:spcPct val="105000"/>
        </a:lnSpc>
        <a:spcBef>
          <a:spcPct val="0"/>
        </a:spcBef>
        <a:spcAft>
          <a:spcPct val="0"/>
        </a:spcAft>
        <a:defRPr sz="2800" b="1">
          <a:solidFill>
            <a:srgbClr val="ED1A3B"/>
          </a:solidFill>
          <a:latin typeface="Trebuchet MS" pitchFamily="34" charset="0"/>
        </a:defRPr>
      </a:lvl7pPr>
      <a:lvl8pPr marL="1371600" algn="l" rtl="0" eaLnBrk="1" fontAlgn="base" hangingPunct="1">
        <a:lnSpc>
          <a:spcPct val="105000"/>
        </a:lnSpc>
        <a:spcBef>
          <a:spcPct val="0"/>
        </a:spcBef>
        <a:spcAft>
          <a:spcPct val="0"/>
        </a:spcAft>
        <a:defRPr sz="2800" b="1">
          <a:solidFill>
            <a:srgbClr val="ED1A3B"/>
          </a:solidFill>
          <a:latin typeface="Trebuchet MS" pitchFamily="34" charset="0"/>
        </a:defRPr>
      </a:lvl8pPr>
      <a:lvl9pPr marL="1828800" algn="l" rtl="0" eaLnBrk="1" fontAlgn="base" hangingPunct="1">
        <a:lnSpc>
          <a:spcPct val="105000"/>
        </a:lnSpc>
        <a:spcBef>
          <a:spcPct val="0"/>
        </a:spcBef>
        <a:spcAft>
          <a:spcPct val="0"/>
        </a:spcAft>
        <a:defRPr sz="2800" b="1">
          <a:solidFill>
            <a:srgbClr val="ED1A3B"/>
          </a:solidFill>
          <a:latin typeface="Trebuchet MS" pitchFamily="34" charset="0"/>
        </a:defRPr>
      </a:lvl9pPr>
    </p:titleStyle>
    <p:bodyStyle>
      <a:lvl1pPr algn="l" rtl="0" eaLnBrk="1" fontAlgn="base" hangingPunct="1">
        <a:spcBef>
          <a:spcPct val="20000"/>
        </a:spcBef>
        <a:spcAft>
          <a:spcPct val="0"/>
        </a:spcAft>
        <a:defRPr>
          <a:solidFill>
            <a:srgbClr val="786860"/>
          </a:solidFill>
          <a:latin typeface="+mn-lt"/>
          <a:ea typeface="+mn-ea"/>
          <a:cs typeface="+mn-cs"/>
        </a:defRPr>
      </a:lvl1pPr>
      <a:lvl2pPr marL="336550" indent="-334963" algn="l" rtl="0" eaLnBrk="1" fontAlgn="base" hangingPunct="1">
        <a:spcBef>
          <a:spcPct val="20000"/>
        </a:spcBef>
        <a:spcAft>
          <a:spcPct val="0"/>
        </a:spcAft>
        <a:buChar char="•"/>
        <a:defRPr>
          <a:solidFill>
            <a:srgbClr val="786860"/>
          </a:solidFill>
          <a:latin typeface="+mn-lt"/>
        </a:defRPr>
      </a:lvl2pPr>
      <a:lvl3pPr marL="641350" indent="-303213" algn="l" rtl="0" eaLnBrk="1" fontAlgn="base" hangingPunct="1">
        <a:spcBef>
          <a:spcPct val="20000"/>
        </a:spcBef>
        <a:spcAft>
          <a:spcPct val="0"/>
        </a:spcAft>
        <a:buFont typeface="Univers HSBCPB Con 520" pitchFamily="34" charset="0"/>
        <a:buChar char="-"/>
        <a:defRPr sz="1400">
          <a:solidFill>
            <a:srgbClr val="786860"/>
          </a:solidFill>
          <a:latin typeface="+mn-lt"/>
        </a:defRPr>
      </a:lvl3pPr>
      <a:lvl4pPr marL="9715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4pPr>
      <a:lvl5pPr marL="13017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5pPr>
      <a:lvl6pPr marL="17589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6pPr>
      <a:lvl7pPr marL="22161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7pPr>
      <a:lvl8pPr marL="26733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8pPr>
      <a:lvl9pPr marL="3130550" indent="-328613" algn="l" rtl="0" eaLnBrk="1" fontAlgn="base" hangingPunct="1">
        <a:spcBef>
          <a:spcPct val="20000"/>
        </a:spcBef>
        <a:spcAft>
          <a:spcPct val="0"/>
        </a:spcAft>
        <a:buFont typeface="Univers HSBCPB Con 520" pitchFamily="34" charset="0"/>
        <a:buChar char="-"/>
        <a:defRPr sz="1400">
          <a:solidFill>
            <a:srgbClr val="78686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mailto:dan.barascu@bdo.ro"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hyperlink" Target="http://www.bdo.r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8" name="Rectangle 6"/>
          <p:cNvSpPr>
            <a:spLocks noGrp="1" noChangeArrowheads="1"/>
          </p:cNvSpPr>
          <p:nvPr>
            <p:ph type="ctrTitle"/>
          </p:nvPr>
        </p:nvSpPr>
        <p:spPr>
          <a:xfrm>
            <a:off x="367013" y="1685692"/>
            <a:ext cx="11064493" cy="525462"/>
          </a:xfrm>
        </p:spPr>
        <p:txBody>
          <a:bodyPr/>
          <a:lstStyle/>
          <a:p>
            <a:r>
              <a:rPr lang="en-US" sz="2800" dirty="0" err="1" smtClean="0"/>
              <a:t>Preturi</a:t>
            </a:r>
            <a:r>
              <a:rPr lang="en-US" sz="2800" dirty="0" smtClean="0"/>
              <a:t> de transfer 2016 </a:t>
            </a:r>
            <a:br>
              <a:rPr lang="en-US" sz="2800" dirty="0" smtClean="0"/>
            </a:br>
            <a:r>
              <a:rPr lang="en-US" sz="2800" dirty="0" err="1" smtClean="0"/>
              <a:t>Neclaritati</a:t>
            </a:r>
            <a:r>
              <a:rPr lang="en-US" sz="2800" dirty="0" smtClean="0"/>
              <a:t> </a:t>
            </a:r>
            <a:r>
              <a:rPr lang="en-US" sz="2800" dirty="0" err="1" smtClean="0"/>
              <a:t>si</a:t>
            </a:r>
            <a:r>
              <a:rPr lang="en-US" sz="2800" dirty="0" smtClean="0"/>
              <a:t> </a:t>
            </a:r>
            <a:r>
              <a:rPr lang="en-US" sz="2800" dirty="0" err="1" smtClean="0"/>
              <a:t>provocari</a:t>
            </a:r>
            <a:r>
              <a:rPr lang="en-US" sz="2800" dirty="0" smtClean="0"/>
              <a:t> </a:t>
            </a:r>
            <a:r>
              <a:rPr lang="en-US" sz="2800" dirty="0" err="1" smtClean="0"/>
              <a:t>tehnice</a:t>
            </a:r>
            <a:endParaRPr lang="en-GB" sz="2400" dirty="0"/>
          </a:p>
        </p:txBody>
      </p:sp>
      <p:sp>
        <p:nvSpPr>
          <p:cNvPr id="84999" name="Rectangle 7"/>
          <p:cNvSpPr>
            <a:spLocks noGrp="1" noChangeArrowheads="1"/>
          </p:cNvSpPr>
          <p:nvPr>
            <p:ph type="subTitle" idx="1"/>
          </p:nvPr>
        </p:nvSpPr>
        <p:spPr>
          <a:xfrm>
            <a:off x="840209" y="4031673"/>
            <a:ext cx="10607351" cy="1454726"/>
          </a:xfrm>
        </p:spPr>
        <p:txBody>
          <a:bodyPr/>
          <a:lstStyle/>
          <a:p>
            <a:pPr>
              <a:lnSpc>
                <a:spcPct val="90000"/>
              </a:lnSpc>
              <a:defRPr/>
            </a:pPr>
            <a:r>
              <a:rPr lang="en-US" dirty="0" smtClean="0"/>
              <a:t>DAN B</a:t>
            </a:r>
            <a:r>
              <a:rPr lang="ro-RO" dirty="0" smtClean="0"/>
              <a:t>Ă</a:t>
            </a:r>
            <a:r>
              <a:rPr lang="en-US" dirty="0" smtClean="0"/>
              <a:t>R</a:t>
            </a:r>
            <a:r>
              <a:rPr lang="ro-RO" dirty="0" smtClean="0"/>
              <a:t>Ă</a:t>
            </a:r>
            <a:r>
              <a:rPr lang="en-US" dirty="0" smtClean="0"/>
              <a:t>SCU  </a:t>
            </a:r>
          </a:p>
          <a:p>
            <a:pPr>
              <a:lnSpc>
                <a:spcPct val="90000"/>
              </a:lnSpc>
              <a:defRPr/>
            </a:pPr>
            <a:endParaRPr lang="en-US" dirty="0" smtClean="0"/>
          </a:p>
          <a:p>
            <a:pPr>
              <a:lnSpc>
                <a:spcPct val="90000"/>
              </a:lnSpc>
              <a:defRPr/>
            </a:pPr>
            <a:r>
              <a:rPr lang="en-US" dirty="0" smtClean="0"/>
              <a:t/>
            </a:r>
            <a:br>
              <a:rPr lang="en-US" dirty="0" smtClean="0"/>
            </a:br>
            <a:r>
              <a:rPr lang="en-US" dirty="0" smtClean="0"/>
              <a:t>TAX PARTNER, ITC</a:t>
            </a:r>
          </a:p>
          <a:p>
            <a:pPr>
              <a:lnSpc>
                <a:spcPct val="90000"/>
              </a:lnSpc>
              <a:defRPr/>
            </a:pPr>
            <a:r>
              <a:rPr lang="en-US" dirty="0" smtClean="0"/>
              <a:t>BDO TAX SRL</a:t>
            </a:r>
          </a:p>
          <a:p>
            <a:endParaRPr lang="en-GB" dirty="0"/>
          </a:p>
        </p:txBody>
      </p:sp>
      <p:sp>
        <p:nvSpPr>
          <p:cNvPr id="5" name="Rectangle 13"/>
          <p:cNvSpPr>
            <a:spLocks noGrp="1" noChangeArrowheads="1"/>
          </p:cNvSpPr>
          <p:nvPr>
            <p:ph type="ftr" sz="quarter" idx="3"/>
          </p:nvPr>
        </p:nvSpPr>
        <p:spPr/>
        <p:txBody>
          <a:bodyPr/>
          <a:lstStyle/>
          <a:p>
            <a:r>
              <a:rPr lang="en-GB"/>
              <a:t>Client name - Event - Presentation title</a:t>
            </a:r>
          </a:p>
        </p:txBody>
      </p:sp>
      <p:sp>
        <p:nvSpPr>
          <p:cNvPr id="6" name="Rectangle 14"/>
          <p:cNvSpPr>
            <a:spLocks noGrp="1" noChangeArrowheads="1"/>
          </p:cNvSpPr>
          <p:nvPr>
            <p:ph type="sldNum" sz="quarter" idx="4"/>
          </p:nvPr>
        </p:nvSpPr>
        <p:spPr/>
        <p:txBody>
          <a:bodyPr/>
          <a:lstStyle/>
          <a:p>
            <a:r>
              <a:rPr lang="en-GB"/>
              <a:t>Page </a:t>
            </a:r>
            <a:fld id="{CCB25B2A-924D-46D0-A99C-900936D198E4}" type="slidenum">
              <a:rPr lang="en-GB"/>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20002" y="366274"/>
            <a:ext cx="11523182" cy="539750"/>
          </a:xfrm>
        </p:spPr>
        <p:txBody>
          <a:bodyPr/>
          <a:lstStyle/>
          <a:p>
            <a:r>
              <a:rPr lang="en-US" sz="2400" dirty="0" err="1" smtClean="0">
                <a:solidFill>
                  <a:srgbClr val="C00000"/>
                </a:solidFill>
              </a:rPr>
              <a:t>Modalitatea</a:t>
            </a:r>
            <a:r>
              <a:rPr lang="en-US" sz="2400" dirty="0" smtClean="0">
                <a:solidFill>
                  <a:srgbClr val="C00000"/>
                </a:solidFill>
              </a:rPr>
              <a:t> de </a:t>
            </a:r>
            <a:r>
              <a:rPr lang="en-US" sz="2400" dirty="0" err="1" smtClean="0">
                <a:solidFill>
                  <a:srgbClr val="C00000"/>
                </a:solidFill>
              </a:rPr>
              <a:t>aplicare</a:t>
            </a:r>
            <a:r>
              <a:rPr lang="en-US" sz="2400" dirty="0" smtClean="0">
                <a:solidFill>
                  <a:srgbClr val="C00000"/>
                </a:solidFill>
              </a:rPr>
              <a:t> ?</a:t>
            </a:r>
            <a:endParaRPr lang="en-US" sz="2400" dirty="0">
              <a:solidFill>
                <a:srgbClr val="C00000"/>
              </a:solidFill>
            </a:endParaRPr>
          </a:p>
        </p:txBody>
      </p:sp>
      <p:sp>
        <p:nvSpPr>
          <p:cNvPr id="9223" name="Rectangle 7"/>
          <p:cNvSpPr>
            <a:spLocks noGrp="1" noChangeArrowheads="1"/>
          </p:cNvSpPr>
          <p:nvPr>
            <p:ph idx="1"/>
          </p:nvPr>
        </p:nvSpPr>
        <p:spPr>
          <a:xfrm>
            <a:off x="511142" y="1479952"/>
            <a:ext cx="11365229" cy="4590423"/>
          </a:xfrm>
        </p:spPr>
        <p:txBody>
          <a:bodyPr/>
          <a:lstStyle/>
          <a:p>
            <a:pPr algn="just"/>
            <a:r>
              <a:rPr lang="ro-RO" dirty="0" smtClean="0">
                <a:solidFill>
                  <a:schemeClr val="tx1"/>
                </a:solidFill>
              </a:rPr>
              <a:t>Noul </a:t>
            </a:r>
            <a:r>
              <a:rPr lang="ro-RO" dirty="0">
                <a:solidFill>
                  <a:schemeClr val="tx1"/>
                </a:solidFill>
              </a:rPr>
              <a:t>act normativ nu abroga </a:t>
            </a:r>
            <a:r>
              <a:rPr lang="ro-RO" b="1" dirty="0">
                <a:solidFill>
                  <a:srgbClr val="C00000"/>
                </a:solidFill>
              </a:rPr>
              <a:t>Ordinul 222/2008 </a:t>
            </a:r>
            <a:r>
              <a:rPr lang="ro-RO" dirty="0">
                <a:solidFill>
                  <a:schemeClr val="tx1"/>
                </a:solidFill>
              </a:rPr>
              <a:t>privind </a:t>
            </a:r>
            <a:r>
              <a:rPr lang="ro-RO" dirty="0" smtClean="0">
                <a:solidFill>
                  <a:schemeClr val="tx1"/>
                </a:solidFill>
              </a:rPr>
              <a:t>con</a:t>
            </a:r>
            <a:r>
              <a:rPr lang="en-US" dirty="0" smtClean="0">
                <a:solidFill>
                  <a:schemeClr val="tx1"/>
                </a:solidFill>
              </a:rPr>
              <a:t>t</a:t>
            </a:r>
            <a:r>
              <a:rPr lang="ro-RO" dirty="0" smtClean="0">
                <a:solidFill>
                  <a:schemeClr val="tx1"/>
                </a:solidFill>
              </a:rPr>
              <a:t>inutul </a:t>
            </a:r>
            <a:r>
              <a:rPr lang="ro-RO" dirty="0">
                <a:solidFill>
                  <a:schemeClr val="tx1"/>
                </a:solidFill>
              </a:rPr>
              <a:t>dosarului preturilor de transfer. In acelasi timp, art. </a:t>
            </a:r>
            <a:r>
              <a:rPr lang="ro-RO" dirty="0" smtClean="0">
                <a:solidFill>
                  <a:schemeClr val="tx1"/>
                </a:solidFill>
              </a:rPr>
              <a:t>13</a:t>
            </a:r>
            <a:r>
              <a:rPr lang="en-US" dirty="0" smtClean="0">
                <a:solidFill>
                  <a:schemeClr val="tx1"/>
                </a:solidFill>
              </a:rPr>
              <a:t> </a:t>
            </a:r>
            <a:r>
              <a:rPr lang="en-US" dirty="0" err="1" smtClean="0">
                <a:solidFill>
                  <a:schemeClr val="tx1"/>
                </a:solidFill>
              </a:rPr>
              <a:t>prevede</a:t>
            </a:r>
            <a:r>
              <a:rPr lang="en-US" dirty="0" smtClean="0">
                <a:solidFill>
                  <a:schemeClr val="tx1"/>
                </a:solidFill>
              </a:rPr>
              <a:t> </a:t>
            </a:r>
            <a:r>
              <a:rPr lang="ro-RO" dirty="0" smtClean="0">
                <a:solidFill>
                  <a:schemeClr val="tx1"/>
                </a:solidFill>
              </a:rPr>
              <a:t>urmatoarele</a:t>
            </a:r>
            <a:r>
              <a:rPr lang="ro-RO" dirty="0">
                <a:solidFill>
                  <a:schemeClr val="tx1"/>
                </a:solidFill>
              </a:rPr>
              <a:t>:</a:t>
            </a:r>
            <a:endParaRPr lang="en-US" dirty="0">
              <a:solidFill>
                <a:schemeClr val="tx1"/>
              </a:solidFill>
            </a:endParaRPr>
          </a:p>
          <a:p>
            <a:pPr algn="just"/>
            <a:r>
              <a:rPr lang="ro-RO" b="1" dirty="0">
                <a:solidFill>
                  <a:schemeClr val="tx1"/>
                </a:solidFill>
              </a:rPr>
              <a:t> </a:t>
            </a:r>
            <a:endParaRPr lang="en-US" dirty="0">
              <a:solidFill>
                <a:schemeClr val="tx1"/>
              </a:solidFill>
            </a:endParaRPr>
          </a:p>
          <a:p>
            <a:pPr marL="342900" lvl="0" indent="-342900" algn="just">
              <a:buFont typeface="Arial" panose="020B0604020202020204" pitchFamily="34" charset="0"/>
              <a:buChar char="•"/>
            </a:pPr>
            <a:r>
              <a:rPr lang="ro-RO" dirty="0">
                <a:solidFill>
                  <a:schemeClr val="tx1"/>
                </a:solidFill>
              </a:rPr>
              <a:t>Pentru </a:t>
            </a:r>
            <a:r>
              <a:rPr lang="ro-RO" dirty="0" smtClean="0">
                <a:solidFill>
                  <a:schemeClr val="tx1"/>
                </a:solidFill>
              </a:rPr>
              <a:t>contribuabil</a:t>
            </a:r>
            <a:r>
              <a:rPr lang="en-US" dirty="0" err="1" smtClean="0">
                <a:solidFill>
                  <a:schemeClr val="tx1"/>
                </a:solidFill>
              </a:rPr>
              <a:t>i</a:t>
            </a:r>
            <a:r>
              <a:rPr lang="ro-RO" dirty="0" smtClean="0">
                <a:solidFill>
                  <a:schemeClr val="tx1"/>
                </a:solidFill>
              </a:rPr>
              <a:t>i </a:t>
            </a:r>
            <a:r>
              <a:rPr lang="ro-RO" dirty="0">
                <a:solidFill>
                  <a:schemeClr val="tx1"/>
                </a:solidFill>
              </a:rPr>
              <a:t>mari, pragul </a:t>
            </a:r>
            <a:r>
              <a:rPr lang="ro-RO" dirty="0" smtClean="0">
                <a:solidFill>
                  <a:schemeClr val="tx1"/>
                </a:solidFill>
              </a:rPr>
              <a:t>de </a:t>
            </a:r>
            <a:r>
              <a:rPr lang="ro-RO" b="1" dirty="0" smtClean="0">
                <a:solidFill>
                  <a:srgbClr val="C00000"/>
                </a:solidFill>
              </a:rPr>
              <a:t>200</a:t>
            </a:r>
            <a:r>
              <a:rPr lang="en-US" b="1" dirty="0" smtClean="0">
                <a:solidFill>
                  <a:srgbClr val="C00000"/>
                </a:solidFill>
              </a:rPr>
              <a:t>.000</a:t>
            </a:r>
            <a:r>
              <a:rPr lang="ro-RO" b="1" dirty="0" smtClean="0">
                <a:solidFill>
                  <a:srgbClr val="C00000"/>
                </a:solidFill>
              </a:rPr>
              <a:t>-350</a:t>
            </a:r>
            <a:r>
              <a:rPr lang="en-US" b="1" dirty="0" smtClean="0">
                <a:solidFill>
                  <a:srgbClr val="C00000"/>
                </a:solidFill>
              </a:rPr>
              <a:t>.</a:t>
            </a:r>
            <a:r>
              <a:rPr lang="ro-RO" b="1" dirty="0" smtClean="0">
                <a:solidFill>
                  <a:srgbClr val="C00000"/>
                </a:solidFill>
              </a:rPr>
              <a:t>000 </a:t>
            </a:r>
            <a:r>
              <a:rPr lang="en-US" b="1" dirty="0" smtClean="0">
                <a:solidFill>
                  <a:srgbClr val="C00000"/>
                </a:solidFill>
              </a:rPr>
              <a:t>EUR, </a:t>
            </a:r>
            <a:r>
              <a:rPr lang="ro-RO" dirty="0" smtClean="0">
                <a:solidFill>
                  <a:schemeClr val="tx1"/>
                </a:solidFill>
              </a:rPr>
              <a:t>se </a:t>
            </a:r>
            <a:r>
              <a:rPr lang="ro-RO" dirty="0">
                <a:solidFill>
                  <a:schemeClr val="tx1"/>
                </a:solidFill>
              </a:rPr>
              <a:t>calculeaza </a:t>
            </a:r>
            <a:r>
              <a:rPr lang="ro-RO" dirty="0" smtClean="0">
                <a:solidFill>
                  <a:schemeClr val="tx1"/>
                </a:solidFill>
              </a:rPr>
              <a:t>tin</a:t>
            </a:r>
            <a:r>
              <a:rPr lang="en-US" dirty="0" smtClean="0">
                <a:solidFill>
                  <a:schemeClr val="tx1"/>
                </a:solidFill>
              </a:rPr>
              <a:t>a</a:t>
            </a:r>
            <a:r>
              <a:rPr lang="ro-RO" dirty="0" smtClean="0">
                <a:solidFill>
                  <a:schemeClr val="tx1"/>
                </a:solidFill>
              </a:rPr>
              <a:t>nd </a:t>
            </a:r>
            <a:r>
              <a:rPr lang="ro-RO" dirty="0">
                <a:solidFill>
                  <a:schemeClr val="tx1"/>
                </a:solidFill>
              </a:rPr>
              <a:t>cont de tranzactiile efectuate </a:t>
            </a:r>
            <a:r>
              <a:rPr lang="ro-RO" dirty="0" smtClean="0">
                <a:solidFill>
                  <a:schemeClr val="tx1"/>
                </a:solidFill>
              </a:rPr>
              <a:t>incep</a:t>
            </a:r>
            <a:r>
              <a:rPr lang="en-US" dirty="0" smtClean="0">
                <a:solidFill>
                  <a:schemeClr val="tx1"/>
                </a:solidFill>
              </a:rPr>
              <a:t>a</a:t>
            </a:r>
            <a:r>
              <a:rPr lang="ro-RO" dirty="0" smtClean="0">
                <a:solidFill>
                  <a:schemeClr val="tx1"/>
                </a:solidFill>
              </a:rPr>
              <a:t>nd </a:t>
            </a:r>
            <a:r>
              <a:rPr lang="ro-RO" dirty="0">
                <a:solidFill>
                  <a:schemeClr val="tx1"/>
                </a:solidFill>
              </a:rPr>
              <a:t>cu </a:t>
            </a:r>
            <a:r>
              <a:rPr lang="ro-RO" b="1" dirty="0">
                <a:solidFill>
                  <a:srgbClr val="C00000"/>
                </a:solidFill>
              </a:rPr>
              <a:t>anul 2016</a:t>
            </a:r>
            <a:r>
              <a:rPr lang="ro-RO" b="1" dirty="0">
                <a:solidFill>
                  <a:schemeClr val="tx1"/>
                </a:solidFill>
              </a:rPr>
              <a:t>;</a:t>
            </a:r>
            <a:endParaRPr lang="en-US" b="1" dirty="0">
              <a:solidFill>
                <a:schemeClr val="tx1"/>
              </a:solidFill>
            </a:endParaRPr>
          </a:p>
          <a:p>
            <a:pPr algn="just"/>
            <a:r>
              <a:rPr lang="ro-RO" dirty="0">
                <a:solidFill>
                  <a:schemeClr val="tx1"/>
                </a:solidFill>
              </a:rPr>
              <a:t> </a:t>
            </a:r>
            <a:endParaRPr lang="en-US" dirty="0">
              <a:solidFill>
                <a:schemeClr val="tx1"/>
              </a:solidFill>
            </a:endParaRPr>
          </a:p>
          <a:p>
            <a:pPr marL="342900" lvl="0" indent="-342900" algn="just">
              <a:buFont typeface="Arial" panose="020B0604020202020204" pitchFamily="34" charset="0"/>
              <a:buChar char="•"/>
            </a:pPr>
            <a:r>
              <a:rPr lang="ro-RO" dirty="0">
                <a:solidFill>
                  <a:schemeClr val="tx1"/>
                </a:solidFill>
              </a:rPr>
              <a:t>Inspectiile fiscale pentru care au fost trimise solicitari de prezentare a dosarelor dupa </a:t>
            </a:r>
            <a:r>
              <a:rPr lang="en-US" dirty="0" smtClean="0">
                <a:solidFill>
                  <a:schemeClr val="tx1"/>
                </a:solidFill>
              </a:rPr>
              <a:t>data de </a:t>
            </a:r>
            <a:r>
              <a:rPr lang="ro-RO" b="1" dirty="0" smtClean="0">
                <a:solidFill>
                  <a:srgbClr val="C00000"/>
                </a:solidFill>
              </a:rPr>
              <a:t>1 </a:t>
            </a:r>
            <a:r>
              <a:rPr lang="en-US" b="1" dirty="0">
                <a:solidFill>
                  <a:srgbClr val="C00000"/>
                </a:solidFill>
              </a:rPr>
              <a:t>i</a:t>
            </a:r>
            <a:r>
              <a:rPr lang="ro-RO" b="1" dirty="0" smtClean="0">
                <a:solidFill>
                  <a:srgbClr val="C00000"/>
                </a:solidFill>
              </a:rPr>
              <a:t>anuarie </a:t>
            </a:r>
            <a:r>
              <a:rPr lang="ro-RO" b="1" dirty="0">
                <a:solidFill>
                  <a:srgbClr val="C00000"/>
                </a:solidFill>
              </a:rPr>
              <a:t>2016 </a:t>
            </a:r>
            <a:r>
              <a:rPr lang="ro-RO" dirty="0">
                <a:solidFill>
                  <a:schemeClr val="tx1"/>
                </a:solidFill>
              </a:rPr>
              <a:t>se deruleaza sub egida noului act normativ;</a:t>
            </a:r>
            <a:endParaRPr lang="en-US" dirty="0">
              <a:solidFill>
                <a:schemeClr val="tx1"/>
              </a:solidFill>
            </a:endParaRPr>
          </a:p>
          <a:p>
            <a:pPr algn="just"/>
            <a:r>
              <a:rPr lang="ro-RO" dirty="0">
                <a:solidFill>
                  <a:schemeClr val="tx1"/>
                </a:solidFill>
              </a:rPr>
              <a:t> </a:t>
            </a:r>
            <a:endParaRPr lang="en-US" dirty="0">
              <a:solidFill>
                <a:schemeClr val="tx1"/>
              </a:solidFill>
            </a:endParaRPr>
          </a:p>
          <a:p>
            <a:pPr marL="342900" lvl="0" indent="-342900" algn="just">
              <a:buFont typeface="Arial" panose="020B0604020202020204" pitchFamily="34" charset="0"/>
              <a:buChar char="•"/>
            </a:pPr>
            <a:r>
              <a:rPr lang="ro-RO" dirty="0">
                <a:solidFill>
                  <a:schemeClr val="tx1"/>
                </a:solidFill>
              </a:rPr>
              <a:t>Inspectiile fiscale pentru care au fost trimise solicitari de prezentare a dosarelor anterior datei de </a:t>
            </a:r>
            <a:r>
              <a:rPr lang="en-US" dirty="0" smtClean="0">
                <a:solidFill>
                  <a:schemeClr val="tx1"/>
                </a:solidFill>
              </a:rPr>
              <a:t>             </a:t>
            </a:r>
            <a:r>
              <a:rPr lang="ro-RO" b="1" dirty="0" smtClean="0">
                <a:solidFill>
                  <a:srgbClr val="C00000"/>
                </a:solidFill>
              </a:rPr>
              <a:t>1 </a:t>
            </a:r>
            <a:r>
              <a:rPr lang="en-US" b="1" dirty="0">
                <a:solidFill>
                  <a:srgbClr val="C00000"/>
                </a:solidFill>
              </a:rPr>
              <a:t>i</a:t>
            </a:r>
            <a:r>
              <a:rPr lang="ro-RO" b="1" dirty="0" smtClean="0">
                <a:solidFill>
                  <a:srgbClr val="C00000"/>
                </a:solidFill>
              </a:rPr>
              <a:t>anuarie </a:t>
            </a:r>
            <a:r>
              <a:rPr lang="ro-RO" b="1" dirty="0">
                <a:solidFill>
                  <a:srgbClr val="C00000"/>
                </a:solidFill>
              </a:rPr>
              <a:t>2016 </a:t>
            </a:r>
            <a:r>
              <a:rPr lang="ro-RO" dirty="0">
                <a:solidFill>
                  <a:schemeClr val="tx1"/>
                </a:solidFill>
              </a:rPr>
              <a:t>se deruleaza conform vechiului act normativ (Ordinul 222/2008</a:t>
            </a:r>
            <a:r>
              <a:rPr lang="ro-RO" dirty="0" smtClean="0">
                <a:solidFill>
                  <a:schemeClr val="tx1"/>
                </a:solidFill>
              </a:rPr>
              <a:t>)</a:t>
            </a:r>
            <a:r>
              <a:rPr lang="en-US" dirty="0" smtClean="0">
                <a:solidFill>
                  <a:schemeClr val="tx1"/>
                </a:solidFill>
              </a:rPr>
              <a:t>.</a:t>
            </a:r>
            <a:endParaRPr lang="en-US" dirty="0">
              <a:solidFill>
                <a:schemeClr val="tx1"/>
              </a:solidFill>
            </a:endParaRPr>
          </a:p>
          <a:p>
            <a:r>
              <a:rPr lang="ro-RO" sz="2000" b="1" dirty="0"/>
              <a:t> </a:t>
            </a:r>
            <a:endParaRPr lang="en-US" sz="2000" dirty="0"/>
          </a:p>
          <a:p>
            <a:r>
              <a:rPr lang="ro-RO" sz="2000" b="1" dirty="0"/>
              <a:t> </a:t>
            </a:r>
            <a:endParaRPr lang="en-US" sz="2000" dirty="0"/>
          </a:p>
          <a:p>
            <a:r>
              <a:rPr lang="ro-RO" sz="2000" b="1" dirty="0"/>
              <a:t> </a:t>
            </a:r>
            <a:endParaRPr lang="en-US" sz="2000" dirty="0"/>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10</a:t>
            </a:fld>
            <a:endParaRPr lang="en-GB" dirty="0"/>
          </a:p>
        </p:txBody>
      </p:sp>
    </p:spTree>
    <p:extLst>
      <p:ext uri="{BB962C8B-B14F-4D97-AF65-F5344CB8AC3E}">
        <p14:creationId xmlns:p14="http://schemas.microsoft.com/office/powerpoint/2010/main" val="1254186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30888" y="378108"/>
            <a:ext cx="11523182" cy="490682"/>
          </a:xfrm>
        </p:spPr>
        <p:txBody>
          <a:bodyPr/>
          <a:lstStyle/>
          <a:p>
            <a:r>
              <a:rPr lang="en-US" sz="2400" dirty="0" err="1" smtClean="0">
                <a:solidFill>
                  <a:srgbClr val="C00000"/>
                </a:solidFill>
              </a:rPr>
              <a:t>Modalitatea</a:t>
            </a:r>
            <a:r>
              <a:rPr lang="en-US" sz="2400" dirty="0" smtClean="0">
                <a:solidFill>
                  <a:srgbClr val="C00000"/>
                </a:solidFill>
              </a:rPr>
              <a:t> de </a:t>
            </a:r>
            <a:r>
              <a:rPr lang="en-US" sz="2400" dirty="0" err="1" smtClean="0">
                <a:solidFill>
                  <a:srgbClr val="C00000"/>
                </a:solidFill>
              </a:rPr>
              <a:t>aplicare</a:t>
            </a:r>
            <a:r>
              <a:rPr lang="en-US" sz="2400" dirty="0" smtClean="0">
                <a:solidFill>
                  <a:srgbClr val="C00000"/>
                </a:solidFill>
              </a:rPr>
              <a:t>?</a:t>
            </a:r>
            <a:endParaRPr lang="en-US" sz="2400" dirty="0">
              <a:solidFill>
                <a:srgbClr val="C00000"/>
              </a:solidFill>
            </a:endParaRPr>
          </a:p>
        </p:txBody>
      </p:sp>
      <p:sp>
        <p:nvSpPr>
          <p:cNvPr id="9223" name="Rectangle 7"/>
          <p:cNvSpPr>
            <a:spLocks noGrp="1" noChangeArrowheads="1"/>
          </p:cNvSpPr>
          <p:nvPr>
            <p:ph idx="1"/>
          </p:nvPr>
        </p:nvSpPr>
        <p:spPr>
          <a:xfrm>
            <a:off x="511142" y="1044214"/>
            <a:ext cx="11365229" cy="4590423"/>
          </a:xfrm>
        </p:spPr>
        <p:txBody>
          <a:bodyPr/>
          <a:lstStyle/>
          <a:p>
            <a:endParaRPr lang="en-US" sz="2000" b="1" dirty="0" smtClean="0">
              <a:solidFill>
                <a:srgbClr val="2EB0A4"/>
              </a:solidFill>
            </a:endParaRPr>
          </a:p>
          <a:p>
            <a:r>
              <a:rPr lang="en-US" sz="2000" b="1" dirty="0" err="1" smtClean="0">
                <a:solidFill>
                  <a:srgbClr val="2EB0A4"/>
                </a:solidFill>
              </a:rPr>
              <a:t>Intrebari</a:t>
            </a:r>
            <a:r>
              <a:rPr lang="en-US" sz="2000" b="1" dirty="0" smtClean="0">
                <a:solidFill>
                  <a:srgbClr val="2EB0A4"/>
                </a:solidFill>
              </a:rPr>
              <a:t> </a:t>
            </a:r>
            <a:r>
              <a:rPr lang="en-US" sz="2000" b="1" dirty="0" err="1" smtClean="0">
                <a:solidFill>
                  <a:srgbClr val="2EB0A4"/>
                </a:solidFill>
              </a:rPr>
              <a:t>pentru</a:t>
            </a:r>
            <a:r>
              <a:rPr lang="en-US" sz="2000" b="1" dirty="0" smtClean="0">
                <a:solidFill>
                  <a:srgbClr val="2EB0A4"/>
                </a:solidFill>
              </a:rPr>
              <a:t> ANAF:</a:t>
            </a:r>
            <a:endParaRPr lang="en-US" sz="2000" b="1" dirty="0">
              <a:solidFill>
                <a:srgbClr val="2EB0A4"/>
              </a:solidFill>
            </a:endParaRPr>
          </a:p>
          <a:p>
            <a:r>
              <a:rPr lang="ro-RO" sz="2000" b="1" dirty="0"/>
              <a:t> </a:t>
            </a:r>
            <a:endParaRPr lang="en-US" sz="2000" dirty="0" smtClean="0"/>
          </a:p>
          <a:p>
            <a:pPr marL="342900" lvl="0" indent="-342900" algn="just">
              <a:buFont typeface="Arial" panose="020B0604020202020204" pitchFamily="34" charset="0"/>
              <a:buChar char="•"/>
            </a:pPr>
            <a:r>
              <a:rPr lang="en-US" dirty="0" err="1" smtClean="0">
                <a:solidFill>
                  <a:schemeClr val="tx1"/>
                </a:solidFill>
              </a:rPr>
              <a:t>Contribuabilii</a:t>
            </a:r>
            <a:r>
              <a:rPr lang="en-US" dirty="0" smtClean="0">
                <a:solidFill>
                  <a:schemeClr val="tx1"/>
                </a:solidFill>
              </a:rPr>
              <a:t> care au </a:t>
            </a:r>
            <a:r>
              <a:rPr lang="en-US" dirty="0" err="1" smtClean="0">
                <a:solidFill>
                  <a:schemeClr val="tx1"/>
                </a:solidFill>
              </a:rPr>
              <a:t>intocmit</a:t>
            </a:r>
            <a:r>
              <a:rPr lang="en-US" dirty="0" smtClean="0">
                <a:solidFill>
                  <a:schemeClr val="tx1"/>
                </a:solidFill>
              </a:rPr>
              <a:t> </a:t>
            </a:r>
            <a:r>
              <a:rPr lang="en-US" dirty="0" err="1" smtClean="0">
                <a:solidFill>
                  <a:schemeClr val="tx1"/>
                </a:solidFill>
              </a:rPr>
              <a:t>dosare</a:t>
            </a:r>
            <a:r>
              <a:rPr lang="en-US" dirty="0" smtClean="0">
                <a:solidFill>
                  <a:schemeClr val="tx1"/>
                </a:solidFill>
              </a:rPr>
              <a:t> din </a:t>
            </a:r>
            <a:r>
              <a:rPr lang="en-US" dirty="0" err="1" smtClean="0">
                <a:solidFill>
                  <a:schemeClr val="tx1"/>
                </a:solidFill>
              </a:rPr>
              <a:t>propria</a:t>
            </a:r>
            <a:r>
              <a:rPr lang="en-US" dirty="0" smtClean="0">
                <a:solidFill>
                  <a:schemeClr val="tx1"/>
                </a:solidFill>
              </a:rPr>
              <a:t> </a:t>
            </a:r>
            <a:r>
              <a:rPr lang="en-US" dirty="0" err="1" smtClean="0">
                <a:solidFill>
                  <a:schemeClr val="tx1"/>
                </a:solidFill>
              </a:rPr>
              <a:t>intitativa</a:t>
            </a:r>
            <a:r>
              <a:rPr lang="en-US" dirty="0" smtClean="0">
                <a:solidFill>
                  <a:schemeClr val="tx1"/>
                </a:solidFill>
              </a:rPr>
              <a:t> </a:t>
            </a:r>
            <a:r>
              <a:rPr lang="en-US" dirty="0" err="1" smtClean="0">
                <a:solidFill>
                  <a:schemeClr val="tx1"/>
                </a:solidFill>
              </a:rPr>
              <a:t>confom</a:t>
            </a:r>
            <a:r>
              <a:rPr lang="ro-RO" dirty="0" smtClean="0">
                <a:solidFill>
                  <a:schemeClr val="tx1"/>
                </a:solidFill>
              </a:rPr>
              <a:t> Ordinului 222/2008 si care nu au facut obiectul inspectiei fiscale</a:t>
            </a:r>
            <a:r>
              <a:rPr lang="en-US" dirty="0" smtClean="0">
                <a:solidFill>
                  <a:schemeClr val="tx1"/>
                </a:solidFill>
              </a:rPr>
              <a:t> </a:t>
            </a:r>
            <a:r>
              <a:rPr lang="en-US" dirty="0" err="1" smtClean="0">
                <a:solidFill>
                  <a:schemeClr val="tx1"/>
                </a:solidFill>
              </a:rPr>
              <a:t>trebuie</a:t>
            </a:r>
            <a:r>
              <a:rPr lang="en-US" dirty="0" smtClean="0">
                <a:solidFill>
                  <a:schemeClr val="tx1"/>
                </a:solidFill>
              </a:rPr>
              <a:t> </a:t>
            </a:r>
            <a:r>
              <a:rPr lang="en-US" dirty="0" err="1" smtClean="0">
                <a:solidFill>
                  <a:schemeClr val="tx1"/>
                </a:solidFill>
              </a:rPr>
              <a:t>sa</a:t>
            </a:r>
            <a:r>
              <a:rPr lang="en-US" dirty="0" smtClean="0">
                <a:solidFill>
                  <a:schemeClr val="tx1"/>
                </a:solidFill>
              </a:rPr>
              <a:t> </a:t>
            </a:r>
            <a:r>
              <a:rPr lang="en-US" dirty="0" err="1" smtClean="0">
                <a:solidFill>
                  <a:schemeClr val="tx1"/>
                </a:solidFill>
              </a:rPr>
              <a:t>ajusteze</a:t>
            </a:r>
            <a:r>
              <a:rPr lang="en-US" dirty="0" smtClean="0">
                <a:solidFill>
                  <a:schemeClr val="tx1"/>
                </a:solidFill>
              </a:rPr>
              <a:t> </a:t>
            </a:r>
            <a:r>
              <a:rPr lang="en-US" dirty="0" err="1" smtClean="0">
                <a:solidFill>
                  <a:schemeClr val="tx1"/>
                </a:solidFill>
              </a:rPr>
              <a:t>dosarul</a:t>
            </a:r>
            <a:r>
              <a:rPr lang="en-US" dirty="0" smtClean="0">
                <a:solidFill>
                  <a:schemeClr val="tx1"/>
                </a:solidFill>
              </a:rPr>
              <a:t> </a:t>
            </a:r>
            <a:r>
              <a:rPr lang="en-US" dirty="0" err="1" smtClean="0">
                <a:solidFill>
                  <a:schemeClr val="tx1"/>
                </a:solidFill>
              </a:rPr>
              <a:t>astfel</a:t>
            </a:r>
            <a:r>
              <a:rPr lang="en-US" dirty="0" smtClean="0">
                <a:solidFill>
                  <a:schemeClr val="tx1"/>
                </a:solidFill>
              </a:rPr>
              <a:t> </a:t>
            </a:r>
            <a:r>
              <a:rPr lang="en-US" dirty="0" err="1" smtClean="0">
                <a:solidFill>
                  <a:schemeClr val="tx1"/>
                </a:solidFill>
              </a:rPr>
              <a:t>incit</a:t>
            </a:r>
            <a:r>
              <a:rPr lang="en-US" dirty="0" smtClean="0">
                <a:solidFill>
                  <a:schemeClr val="tx1"/>
                </a:solidFill>
              </a:rPr>
              <a:t> </a:t>
            </a:r>
            <a:r>
              <a:rPr lang="en-US" dirty="0" err="1" smtClean="0">
                <a:solidFill>
                  <a:schemeClr val="tx1"/>
                </a:solidFill>
              </a:rPr>
              <a:t>sa</a:t>
            </a:r>
            <a:r>
              <a:rPr lang="en-US" dirty="0" smtClean="0">
                <a:solidFill>
                  <a:schemeClr val="tx1"/>
                </a:solidFill>
              </a:rPr>
              <a:t> </a:t>
            </a:r>
            <a:r>
              <a:rPr lang="en-US" dirty="0" err="1" smtClean="0">
                <a:solidFill>
                  <a:schemeClr val="tx1"/>
                </a:solidFill>
              </a:rPr>
              <a:t>respecte</a:t>
            </a:r>
            <a:r>
              <a:rPr lang="en-US" dirty="0" smtClean="0">
                <a:solidFill>
                  <a:schemeClr val="tx1"/>
                </a:solidFill>
              </a:rPr>
              <a:t> </a:t>
            </a:r>
            <a:r>
              <a:rPr lang="en-US" dirty="0" err="1" smtClean="0">
                <a:solidFill>
                  <a:schemeClr val="tx1"/>
                </a:solidFill>
              </a:rPr>
              <a:t>noile</a:t>
            </a:r>
            <a:r>
              <a:rPr lang="en-US" dirty="0" smtClean="0">
                <a:solidFill>
                  <a:schemeClr val="tx1"/>
                </a:solidFill>
              </a:rPr>
              <a:t> </a:t>
            </a:r>
            <a:r>
              <a:rPr lang="en-US" dirty="0" err="1" smtClean="0">
                <a:solidFill>
                  <a:schemeClr val="tx1"/>
                </a:solidFill>
              </a:rPr>
              <a:t>cerinte</a:t>
            </a:r>
            <a:r>
              <a:rPr lang="en-US" dirty="0" smtClean="0">
                <a:solidFill>
                  <a:schemeClr val="tx1"/>
                </a:solidFill>
              </a:rPr>
              <a:t>?</a:t>
            </a:r>
          </a:p>
          <a:p>
            <a:pPr algn="just"/>
            <a:r>
              <a:rPr lang="ro-RO" dirty="0">
                <a:solidFill>
                  <a:schemeClr val="tx1"/>
                </a:solidFill>
              </a:rPr>
              <a:t> </a:t>
            </a:r>
            <a:endParaRPr lang="en-US" dirty="0">
              <a:solidFill>
                <a:schemeClr val="tx1"/>
              </a:solidFill>
            </a:endParaRPr>
          </a:p>
          <a:p>
            <a:pPr marL="342900" lvl="0" indent="-342900" algn="just">
              <a:buFont typeface="Arial" panose="020B0604020202020204" pitchFamily="34" charset="0"/>
              <a:buChar char="•"/>
            </a:pPr>
            <a:r>
              <a:rPr lang="ro-RO" dirty="0">
                <a:solidFill>
                  <a:schemeClr val="tx1"/>
                </a:solidFill>
              </a:rPr>
              <a:t>Contribuabilii care </a:t>
            </a:r>
            <a:r>
              <a:rPr lang="en-US" dirty="0" smtClean="0">
                <a:solidFill>
                  <a:schemeClr val="tx1"/>
                </a:solidFill>
              </a:rPr>
              <a:t>nu </a:t>
            </a:r>
            <a:r>
              <a:rPr lang="en-US" dirty="0" err="1" smtClean="0">
                <a:solidFill>
                  <a:schemeClr val="tx1"/>
                </a:solidFill>
              </a:rPr>
              <a:t>depasesc</a:t>
            </a:r>
            <a:r>
              <a:rPr lang="en-US" dirty="0" smtClean="0">
                <a:solidFill>
                  <a:schemeClr val="tx1"/>
                </a:solidFill>
              </a:rPr>
              <a:t> “</a:t>
            </a:r>
            <a:r>
              <a:rPr lang="en-US" dirty="0" err="1" smtClean="0">
                <a:solidFill>
                  <a:schemeClr val="tx1"/>
                </a:solidFill>
              </a:rPr>
              <a:t>oricare</a:t>
            </a:r>
            <a:r>
              <a:rPr lang="en-US" dirty="0" smtClean="0">
                <a:solidFill>
                  <a:schemeClr val="tx1"/>
                </a:solidFill>
              </a:rPr>
              <a:t> </a:t>
            </a:r>
            <a:r>
              <a:rPr lang="en-US" dirty="0" err="1" smtClean="0">
                <a:solidFill>
                  <a:schemeClr val="tx1"/>
                </a:solidFill>
              </a:rPr>
              <a:t>dintre</a:t>
            </a:r>
            <a:r>
              <a:rPr lang="en-US" dirty="0" smtClean="0">
                <a:solidFill>
                  <a:schemeClr val="tx1"/>
                </a:solidFill>
              </a:rPr>
              <a:t>” </a:t>
            </a:r>
            <a:r>
              <a:rPr lang="en-US" dirty="0" err="1" smtClean="0">
                <a:solidFill>
                  <a:schemeClr val="tx1"/>
                </a:solidFill>
              </a:rPr>
              <a:t>plafoanele</a:t>
            </a:r>
            <a:r>
              <a:rPr lang="en-US" dirty="0" smtClean="0">
                <a:solidFill>
                  <a:schemeClr val="tx1"/>
                </a:solidFill>
              </a:rPr>
              <a:t> de 50.000/100.000 EUR </a:t>
            </a:r>
            <a:r>
              <a:rPr lang="ro-RO" dirty="0" smtClean="0">
                <a:solidFill>
                  <a:schemeClr val="tx1"/>
                </a:solidFill>
              </a:rPr>
              <a:t>(</a:t>
            </a:r>
            <a:r>
              <a:rPr lang="ro-RO" dirty="0">
                <a:solidFill>
                  <a:schemeClr val="tx1"/>
                </a:solidFill>
              </a:rPr>
              <a:t>adica cei care demonstreaza principiul valorii de piata conform regulilor generale prevazute de reglamentarile financiar-contabile si fiscale) vor mai fi supusi inspectiilor fiscale cu privire la preturile de transfer dupa </a:t>
            </a:r>
            <a:r>
              <a:rPr lang="en-US" dirty="0" smtClean="0">
                <a:solidFill>
                  <a:schemeClr val="tx1"/>
                </a:solidFill>
              </a:rPr>
              <a:t>1 </a:t>
            </a:r>
            <a:r>
              <a:rPr lang="en-US" dirty="0" err="1" smtClean="0">
                <a:solidFill>
                  <a:schemeClr val="tx1"/>
                </a:solidFill>
              </a:rPr>
              <a:t>ianuarie</a:t>
            </a:r>
            <a:r>
              <a:rPr lang="en-US" dirty="0" smtClean="0">
                <a:solidFill>
                  <a:schemeClr val="tx1"/>
                </a:solidFill>
              </a:rPr>
              <a:t> </a:t>
            </a:r>
            <a:r>
              <a:rPr lang="ro-RO" dirty="0" smtClean="0">
                <a:solidFill>
                  <a:schemeClr val="tx1"/>
                </a:solidFill>
              </a:rPr>
              <a:t>2016</a:t>
            </a:r>
            <a:r>
              <a:rPr lang="ro-RO" dirty="0">
                <a:solidFill>
                  <a:schemeClr val="tx1"/>
                </a:solidFill>
              </a:rPr>
              <a:t>? </a:t>
            </a:r>
            <a:r>
              <a:rPr lang="en-US" dirty="0" smtClean="0">
                <a:solidFill>
                  <a:schemeClr val="tx1"/>
                </a:solidFill>
              </a:rPr>
              <a:t> </a:t>
            </a:r>
          </a:p>
          <a:p>
            <a:pPr lvl="0" algn="just"/>
            <a:endParaRPr lang="en-US" dirty="0" smtClean="0">
              <a:solidFill>
                <a:schemeClr val="tx1"/>
              </a:solidFill>
            </a:endParaRPr>
          </a:p>
          <a:p>
            <a:pPr marL="342900" lvl="0" indent="-342900" algn="just">
              <a:buFont typeface="Arial" panose="020B0604020202020204" pitchFamily="34" charset="0"/>
              <a:buChar char="•"/>
            </a:pPr>
            <a:r>
              <a:rPr lang="ro-RO" dirty="0" smtClean="0">
                <a:solidFill>
                  <a:schemeClr val="tx1"/>
                </a:solidFill>
              </a:rPr>
              <a:t>Av</a:t>
            </a:r>
            <a:r>
              <a:rPr lang="en-US" dirty="0" smtClean="0">
                <a:solidFill>
                  <a:schemeClr val="tx1"/>
                </a:solidFill>
              </a:rPr>
              <a:t>a</a:t>
            </a:r>
            <a:r>
              <a:rPr lang="ro-RO" dirty="0" smtClean="0">
                <a:solidFill>
                  <a:schemeClr val="tx1"/>
                </a:solidFill>
              </a:rPr>
              <a:t>nd </a:t>
            </a:r>
            <a:r>
              <a:rPr lang="ro-RO" dirty="0">
                <a:solidFill>
                  <a:schemeClr val="tx1"/>
                </a:solidFill>
              </a:rPr>
              <a:t>in vedere ca </a:t>
            </a:r>
            <a:r>
              <a:rPr lang="ro-RO" dirty="0" smtClean="0">
                <a:solidFill>
                  <a:schemeClr val="tx1"/>
                </a:solidFill>
              </a:rPr>
              <a:t>O</a:t>
            </a:r>
            <a:r>
              <a:rPr lang="en-US" dirty="0" err="1" smtClean="0">
                <a:solidFill>
                  <a:schemeClr val="tx1"/>
                </a:solidFill>
              </a:rPr>
              <a:t>rdinul</a:t>
            </a:r>
            <a:r>
              <a:rPr lang="ro-RO" dirty="0" smtClean="0">
                <a:solidFill>
                  <a:schemeClr val="tx1"/>
                </a:solidFill>
              </a:rPr>
              <a:t> </a:t>
            </a:r>
            <a:r>
              <a:rPr lang="ro-RO" dirty="0">
                <a:solidFill>
                  <a:schemeClr val="tx1"/>
                </a:solidFill>
              </a:rPr>
              <a:t>222/2008 mai este inca in vigoare acesti contribuabili mai pot </a:t>
            </a:r>
            <a:r>
              <a:rPr lang="en-US" dirty="0" smtClean="0">
                <a:solidFill>
                  <a:schemeClr val="tx1"/>
                </a:solidFill>
              </a:rPr>
              <a:t>fi </a:t>
            </a:r>
            <a:r>
              <a:rPr lang="ro-RO" dirty="0" smtClean="0">
                <a:solidFill>
                  <a:schemeClr val="tx1"/>
                </a:solidFill>
              </a:rPr>
              <a:t>inspectati?</a:t>
            </a:r>
            <a:r>
              <a:rPr lang="en-US" dirty="0" smtClean="0">
                <a:solidFill>
                  <a:schemeClr val="tx1"/>
                </a:solidFill>
              </a:rPr>
              <a:t> </a:t>
            </a:r>
            <a:r>
              <a:rPr lang="en-US" dirty="0" err="1" smtClean="0">
                <a:solidFill>
                  <a:schemeClr val="tx1"/>
                </a:solidFill>
              </a:rPr>
              <a:t>Daca</a:t>
            </a:r>
            <a:r>
              <a:rPr lang="en-US" dirty="0" smtClean="0">
                <a:solidFill>
                  <a:schemeClr val="tx1"/>
                </a:solidFill>
              </a:rPr>
              <a:t> da, </a:t>
            </a:r>
            <a:r>
              <a:rPr lang="en-US" dirty="0" err="1" smtClean="0">
                <a:solidFill>
                  <a:schemeClr val="tx1"/>
                </a:solidFill>
              </a:rPr>
              <a:t>dosarele</a:t>
            </a:r>
            <a:r>
              <a:rPr lang="en-US" dirty="0" smtClean="0">
                <a:solidFill>
                  <a:schemeClr val="tx1"/>
                </a:solidFill>
              </a:rPr>
              <a:t> se </a:t>
            </a:r>
            <a:r>
              <a:rPr lang="en-US" dirty="0" err="1" smtClean="0">
                <a:solidFill>
                  <a:schemeClr val="tx1"/>
                </a:solidFill>
              </a:rPr>
              <a:t>vor</a:t>
            </a:r>
            <a:r>
              <a:rPr lang="en-US" dirty="0" smtClean="0">
                <a:solidFill>
                  <a:schemeClr val="tx1"/>
                </a:solidFill>
              </a:rPr>
              <a:t> </a:t>
            </a:r>
            <a:r>
              <a:rPr lang="en-US" dirty="0" err="1" smtClean="0">
                <a:solidFill>
                  <a:schemeClr val="tx1"/>
                </a:solidFill>
              </a:rPr>
              <a:t>intocmi</a:t>
            </a:r>
            <a:r>
              <a:rPr lang="en-US" dirty="0" smtClean="0">
                <a:solidFill>
                  <a:schemeClr val="tx1"/>
                </a:solidFill>
              </a:rPr>
              <a:t> conform </a:t>
            </a:r>
            <a:r>
              <a:rPr lang="en-US" dirty="0" err="1" smtClean="0">
                <a:solidFill>
                  <a:schemeClr val="tx1"/>
                </a:solidFill>
              </a:rPr>
              <a:t>Ordinului</a:t>
            </a:r>
            <a:r>
              <a:rPr lang="en-US" dirty="0" smtClean="0">
                <a:solidFill>
                  <a:schemeClr val="tx1"/>
                </a:solidFill>
              </a:rPr>
              <a:t> 222/2008?</a:t>
            </a:r>
            <a:r>
              <a:rPr lang="ro-RO" dirty="0" smtClean="0">
                <a:solidFill>
                  <a:schemeClr val="tx1"/>
                </a:solidFill>
              </a:rPr>
              <a:t> </a:t>
            </a:r>
            <a:endParaRPr lang="en-US" dirty="0">
              <a:solidFill>
                <a:schemeClr val="tx1"/>
              </a:solidFill>
            </a:endParaRPr>
          </a:p>
          <a:p>
            <a:pPr marL="342900" lvl="0" indent="-342900" algn="just">
              <a:buFont typeface="Arial" panose="020B0604020202020204" pitchFamily="34" charset="0"/>
              <a:buChar char="•"/>
            </a:pPr>
            <a:endParaRPr lang="en-US" dirty="0" smtClean="0">
              <a:solidFill>
                <a:schemeClr val="tx1"/>
              </a:solidFill>
            </a:endParaRPr>
          </a:p>
          <a:p>
            <a:r>
              <a:rPr lang="ro-RO" sz="2000" b="1" dirty="0"/>
              <a:t> </a:t>
            </a:r>
            <a:endParaRPr lang="en-US" sz="2000" dirty="0"/>
          </a:p>
          <a:p>
            <a:r>
              <a:rPr lang="ro-RO" sz="2000" b="1" dirty="0"/>
              <a:t> </a:t>
            </a:r>
            <a:endParaRPr lang="en-US" sz="2000" dirty="0"/>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11</a:t>
            </a:fld>
            <a:endParaRPr lang="en-GB" dirty="0"/>
          </a:p>
        </p:txBody>
      </p:sp>
    </p:spTree>
    <p:extLst>
      <p:ext uri="{BB962C8B-B14F-4D97-AF65-F5344CB8AC3E}">
        <p14:creationId xmlns:p14="http://schemas.microsoft.com/office/powerpoint/2010/main" val="2072068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554123" y="416820"/>
            <a:ext cx="11523182" cy="490682"/>
          </a:xfrm>
        </p:spPr>
        <p:txBody>
          <a:bodyPr/>
          <a:lstStyle/>
          <a:p>
            <a:r>
              <a:rPr lang="en-US" sz="2400" dirty="0">
                <a:solidFill>
                  <a:srgbClr val="C00000"/>
                </a:solidFill>
              </a:rPr>
              <a:t> </a:t>
            </a:r>
            <a:r>
              <a:rPr lang="en-US" sz="2400" dirty="0" err="1" smtClean="0">
                <a:solidFill>
                  <a:srgbClr val="C00000"/>
                </a:solidFill>
              </a:rPr>
              <a:t>Provocari</a:t>
            </a:r>
            <a:r>
              <a:rPr lang="en-US" sz="2400" dirty="0" smtClean="0">
                <a:solidFill>
                  <a:srgbClr val="C00000"/>
                </a:solidFill>
              </a:rPr>
              <a:t> de </a:t>
            </a:r>
            <a:r>
              <a:rPr lang="en-US" sz="2400" dirty="0" err="1" smtClean="0">
                <a:solidFill>
                  <a:srgbClr val="C00000"/>
                </a:solidFill>
              </a:rPr>
              <a:t>natura</a:t>
            </a:r>
            <a:r>
              <a:rPr lang="en-US" sz="2400" dirty="0" smtClean="0">
                <a:solidFill>
                  <a:srgbClr val="C00000"/>
                </a:solidFill>
              </a:rPr>
              <a:t> </a:t>
            </a:r>
            <a:r>
              <a:rPr lang="en-US" sz="2400" dirty="0" err="1" smtClean="0">
                <a:solidFill>
                  <a:srgbClr val="C00000"/>
                </a:solidFill>
              </a:rPr>
              <a:t>tehnica</a:t>
            </a:r>
            <a:endParaRPr lang="en-US" sz="2400" dirty="0">
              <a:solidFill>
                <a:srgbClr val="C00000"/>
              </a:solidFill>
            </a:endParaRPr>
          </a:p>
        </p:txBody>
      </p:sp>
      <p:sp>
        <p:nvSpPr>
          <p:cNvPr id="9223" name="Rectangle 7"/>
          <p:cNvSpPr>
            <a:spLocks noGrp="1" noChangeArrowheads="1"/>
          </p:cNvSpPr>
          <p:nvPr>
            <p:ph idx="1"/>
          </p:nvPr>
        </p:nvSpPr>
        <p:spPr>
          <a:xfrm>
            <a:off x="407752" y="1103647"/>
            <a:ext cx="11441787" cy="5446737"/>
          </a:xfrm>
        </p:spPr>
        <p:txBody>
          <a:bodyPr/>
          <a:lstStyle/>
          <a:p>
            <a:r>
              <a:rPr lang="en-US" sz="2000" b="1" dirty="0" smtClean="0">
                <a:solidFill>
                  <a:srgbClr val="2EB0A4"/>
                </a:solidFill>
              </a:rPr>
              <a:t>  </a:t>
            </a:r>
          </a:p>
          <a:p>
            <a:r>
              <a:rPr lang="ro-RO" sz="2000" b="1" dirty="0" smtClean="0">
                <a:solidFill>
                  <a:srgbClr val="2EB0A4"/>
                </a:solidFill>
              </a:rPr>
              <a:t>Informatii </a:t>
            </a:r>
            <a:r>
              <a:rPr lang="ro-RO" sz="2000" b="1" dirty="0">
                <a:solidFill>
                  <a:srgbClr val="2EB0A4"/>
                </a:solidFill>
              </a:rPr>
              <a:t>suplimentare </a:t>
            </a:r>
            <a:r>
              <a:rPr lang="en-US" sz="2000" b="1" dirty="0" smtClean="0">
                <a:solidFill>
                  <a:srgbClr val="2EB0A4"/>
                </a:solidFill>
              </a:rPr>
              <a:t>de </a:t>
            </a:r>
            <a:r>
              <a:rPr lang="en-US" sz="2000" b="1" dirty="0" err="1" smtClean="0">
                <a:solidFill>
                  <a:srgbClr val="2EB0A4"/>
                </a:solidFill>
              </a:rPr>
              <a:t>mentionat</a:t>
            </a:r>
            <a:r>
              <a:rPr lang="en-US" sz="2000" b="1" dirty="0" smtClean="0">
                <a:solidFill>
                  <a:srgbClr val="2EB0A4"/>
                </a:solidFill>
              </a:rPr>
              <a:t> in </a:t>
            </a:r>
            <a:r>
              <a:rPr lang="en-US" sz="2000" b="1" dirty="0" err="1" smtClean="0">
                <a:solidFill>
                  <a:srgbClr val="2EB0A4"/>
                </a:solidFill>
              </a:rPr>
              <a:t>dosar</a:t>
            </a:r>
            <a:r>
              <a:rPr lang="en-US" sz="2000" b="1" dirty="0" smtClean="0">
                <a:solidFill>
                  <a:srgbClr val="2EB0A4"/>
                </a:solidFill>
              </a:rPr>
              <a:t>, fata de </a:t>
            </a:r>
            <a:r>
              <a:rPr lang="en-US" sz="2000" b="1" dirty="0" err="1" smtClean="0">
                <a:solidFill>
                  <a:srgbClr val="2EB0A4"/>
                </a:solidFill>
              </a:rPr>
              <a:t>cele</a:t>
            </a:r>
            <a:r>
              <a:rPr lang="en-US" sz="2000" b="1" dirty="0" smtClean="0">
                <a:solidFill>
                  <a:srgbClr val="2EB0A4"/>
                </a:solidFill>
              </a:rPr>
              <a:t> din </a:t>
            </a:r>
            <a:r>
              <a:rPr lang="en-US" sz="2000" b="1" dirty="0" err="1" smtClean="0">
                <a:solidFill>
                  <a:srgbClr val="2EB0A4"/>
                </a:solidFill>
              </a:rPr>
              <a:t>vechiul</a:t>
            </a:r>
            <a:r>
              <a:rPr lang="en-US" sz="2000" b="1" dirty="0" smtClean="0">
                <a:solidFill>
                  <a:srgbClr val="2EB0A4"/>
                </a:solidFill>
              </a:rPr>
              <a:t> </a:t>
            </a:r>
            <a:r>
              <a:rPr lang="en-US" sz="2000" b="1" dirty="0" err="1" smtClean="0">
                <a:solidFill>
                  <a:srgbClr val="2EB0A4"/>
                </a:solidFill>
              </a:rPr>
              <a:t>ordin</a:t>
            </a:r>
            <a:r>
              <a:rPr lang="en-US" sz="2000" b="1" dirty="0" smtClean="0">
                <a:solidFill>
                  <a:srgbClr val="2EB0A4"/>
                </a:solidFill>
              </a:rPr>
              <a:t>:</a:t>
            </a:r>
            <a:endParaRPr lang="en-US" sz="2000" dirty="0">
              <a:solidFill>
                <a:srgbClr val="2EB0A4"/>
              </a:solidFill>
            </a:endParaRPr>
          </a:p>
          <a:p>
            <a:r>
              <a:rPr lang="ro-RO" sz="2000" dirty="0"/>
              <a:t> </a:t>
            </a:r>
            <a:endParaRPr lang="en-US" dirty="0">
              <a:solidFill>
                <a:schemeClr val="tx1"/>
              </a:solidFill>
            </a:endParaRPr>
          </a:p>
          <a:p>
            <a:pPr marL="285750" indent="-285750">
              <a:buFont typeface="Arial" panose="020B0604020202020204" pitchFamily="34" charset="0"/>
              <a:buChar char="•"/>
            </a:pPr>
            <a:r>
              <a:rPr lang="ro-RO" dirty="0">
                <a:solidFill>
                  <a:schemeClr val="tx1"/>
                </a:solidFill>
              </a:rPr>
              <a:t>Politici de stabilire a preturilor la nivelul grupului (politica de preturi de transfer</a:t>
            </a:r>
            <a:r>
              <a:rPr lang="ro-RO" dirty="0" smtClean="0">
                <a:solidFill>
                  <a:schemeClr val="tx1"/>
                </a:solidFill>
              </a:rPr>
              <a:t>)</a:t>
            </a:r>
            <a:r>
              <a:rPr lang="en-US" dirty="0" smtClean="0">
                <a:solidFill>
                  <a:schemeClr val="tx1"/>
                </a:solidFill>
              </a:rPr>
              <a:t>. La </a:t>
            </a:r>
            <a:r>
              <a:rPr lang="en-US" dirty="0" err="1" smtClean="0">
                <a:solidFill>
                  <a:schemeClr val="tx1"/>
                </a:solidFill>
              </a:rPr>
              <a:t>nivelul</a:t>
            </a:r>
            <a:r>
              <a:rPr lang="en-US" dirty="0" smtClean="0">
                <a:solidFill>
                  <a:schemeClr val="tx1"/>
                </a:solidFill>
              </a:rPr>
              <a:t> “master file” se </a:t>
            </a:r>
            <a:r>
              <a:rPr lang="en-US" dirty="0" err="1" smtClean="0">
                <a:solidFill>
                  <a:schemeClr val="tx1"/>
                </a:solidFill>
              </a:rPr>
              <a:t>mentioneaza”dupa</a:t>
            </a:r>
            <a:r>
              <a:rPr lang="en-US" dirty="0" smtClean="0">
                <a:solidFill>
                  <a:schemeClr val="tx1"/>
                </a:solidFill>
              </a:rPr>
              <a:t> </a:t>
            </a:r>
            <a:r>
              <a:rPr lang="en-US" dirty="0" err="1" smtClean="0">
                <a:solidFill>
                  <a:schemeClr val="tx1"/>
                </a:solidFill>
              </a:rPr>
              <a:t>caz</a:t>
            </a:r>
            <a:r>
              <a:rPr lang="en-US" dirty="0" smtClean="0">
                <a:solidFill>
                  <a:schemeClr val="tx1"/>
                </a:solidFill>
              </a:rPr>
              <a:t>” la </a:t>
            </a:r>
            <a:r>
              <a:rPr lang="en-US" dirty="0" err="1" smtClean="0">
                <a:solidFill>
                  <a:schemeClr val="tx1"/>
                </a:solidFill>
              </a:rPr>
              <a:t>nivelul</a:t>
            </a:r>
            <a:r>
              <a:rPr lang="en-US" dirty="0" smtClean="0">
                <a:solidFill>
                  <a:schemeClr val="tx1"/>
                </a:solidFill>
              </a:rPr>
              <a:t> local file</a:t>
            </a:r>
            <a:r>
              <a:rPr lang="ro-RO" dirty="0" smtClean="0">
                <a:solidFill>
                  <a:schemeClr val="tx1"/>
                </a:solidFill>
              </a:rPr>
              <a:t> </a:t>
            </a:r>
            <a:r>
              <a:rPr lang="en-US" dirty="0" smtClean="0">
                <a:solidFill>
                  <a:schemeClr val="tx1"/>
                </a:solidFill>
              </a:rPr>
              <a:t>nu se </a:t>
            </a:r>
            <a:r>
              <a:rPr lang="en-US" dirty="0" err="1" smtClean="0">
                <a:solidFill>
                  <a:schemeClr val="tx1"/>
                </a:solidFill>
              </a:rPr>
              <a:t>mentioneaza</a:t>
            </a:r>
            <a:r>
              <a:rPr lang="en-US" dirty="0" smtClean="0">
                <a:solidFill>
                  <a:schemeClr val="tx1"/>
                </a:solidFill>
              </a:rPr>
              <a:t> “</a:t>
            </a:r>
            <a:r>
              <a:rPr lang="en-US" dirty="0" err="1" smtClean="0">
                <a:solidFill>
                  <a:schemeClr val="tx1"/>
                </a:solidFill>
              </a:rPr>
              <a:t>dupa</a:t>
            </a:r>
            <a:r>
              <a:rPr lang="en-US" dirty="0" smtClean="0">
                <a:solidFill>
                  <a:schemeClr val="tx1"/>
                </a:solidFill>
              </a:rPr>
              <a:t> </a:t>
            </a:r>
            <a:r>
              <a:rPr lang="en-US" dirty="0" err="1" smtClean="0">
                <a:solidFill>
                  <a:schemeClr val="tx1"/>
                </a:solidFill>
              </a:rPr>
              <a:t>caz</a:t>
            </a:r>
            <a:r>
              <a:rPr lang="en-US" dirty="0" smtClean="0">
                <a:solidFill>
                  <a:schemeClr val="tx1"/>
                </a:solidFill>
              </a:rPr>
              <a:t>”. </a:t>
            </a:r>
            <a:r>
              <a:rPr lang="en-US" dirty="0" err="1" smtClean="0">
                <a:solidFill>
                  <a:schemeClr val="tx1"/>
                </a:solidFill>
              </a:rPr>
              <a:t>Intrebari</a:t>
            </a:r>
            <a:r>
              <a:rPr lang="en-US" dirty="0" smtClean="0">
                <a:solidFill>
                  <a:schemeClr val="tx1"/>
                </a:solidFill>
              </a:rPr>
              <a:t> </a:t>
            </a:r>
            <a:r>
              <a:rPr lang="en-US" dirty="0" err="1" smtClean="0">
                <a:solidFill>
                  <a:schemeClr val="tx1"/>
                </a:solidFill>
              </a:rPr>
              <a:t>pentru</a:t>
            </a:r>
            <a:r>
              <a:rPr lang="en-US" dirty="0" smtClean="0">
                <a:solidFill>
                  <a:schemeClr val="tx1"/>
                </a:solidFill>
              </a:rPr>
              <a:t> ANAF:</a:t>
            </a:r>
          </a:p>
          <a:p>
            <a:pPr lvl="0"/>
            <a:endParaRPr lang="en-US" dirty="0">
              <a:solidFill>
                <a:schemeClr val="tx1"/>
              </a:solidFill>
            </a:endParaRPr>
          </a:p>
          <a:p>
            <a:pPr marL="285750" lvl="0" indent="-285750" algn="just">
              <a:buFont typeface="Arial" panose="020B0604020202020204" pitchFamily="34" charset="0"/>
              <a:buChar char="•"/>
            </a:pPr>
            <a:r>
              <a:rPr lang="en-US" dirty="0" smtClean="0">
                <a:solidFill>
                  <a:srgbClr val="C00000"/>
                </a:solidFill>
              </a:rPr>
              <a:t>Este </a:t>
            </a:r>
            <a:r>
              <a:rPr lang="en-US" dirty="0" err="1" smtClean="0">
                <a:solidFill>
                  <a:srgbClr val="C00000"/>
                </a:solidFill>
              </a:rPr>
              <a:t>necesara</a:t>
            </a:r>
            <a:r>
              <a:rPr lang="en-US" dirty="0" smtClean="0">
                <a:solidFill>
                  <a:srgbClr val="C00000"/>
                </a:solidFill>
              </a:rPr>
              <a:t> </a:t>
            </a:r>
            <a:r>
              <a:rPr lang="en-US" dirty="0" err="1" smtClean="0">
                <a:solidFill>
                  <a:srgbClr val="C00000"/>
                </a:solidFill>
              </a:rPr>
              <a:t>politica</a:t>
            </a:r>
            <a:r>
              <a:rPr lang="en-US" dirty="0" smtClean="0">
                <a:solidFill>
                  <a:srgbClr val="C00000"/>
                </a:solidFill>
              </a:rPr>
              <a:t>? In </a:t>
            </a:r>
            <a:r>
              <a:rPr lang="en-US" dirty="0" err="1" smtClean="0">
                <a:solidFill>
                  <a:srgbClr val="C00000"/>
                </a:solidFill>
              </a:rPr>
              <a:t>situatia</a:t>
            </a:r>
            <a:r>
              <a:rPr lang="en-US" dirty="0" smtClean="0">
                <a:solidFill>
                  <a:srgbClr val="C00000"/>
                </a:solidFill>
              </a:rPr>
              <a:t> in care </a:t>
            </a:r>
            <a:r>
              <a:rPr lang="en-US" dirty="0" err="1" smtClean="0">
                <a:solidFill>
                  <a:srgbClr val="C00000"/>
                </a:solidFill>
              </a:rPr>
              <a:t>compania</a:t>
            </a:r>
            <a:r>
              <a:rPr lang="en-US" dirty="0" smtClean="0">
                <a:solidFill>
                  <a:srgbClr val="C00000"/>
                </a:solidFill>
              </a:rPr>
              <a:t> </a:t>
            </a:r>
            <a:r>
              <a:rPr lang="en-US" dirty="0" err="1" smtClean="0">
                <a:solidFill>
                  <a:srgbClr val="C00000"/>
                </a:solidFill>
              </a:rPr>
              <a:t>locala</a:t>
            </a:r>
            <a:r>
              <a:rPr lang="en-US" dirty="0" smtClean="0">
                <a:solidFill>
                  <a:srgbClr val="C00000"/>
                </a:solidFill>
              </a:rPr>
              <a:t> nu are o </a:t>
            </a:r>
            <a:r>
              <a:rPr lang="en-US" dirty="0" err="1" smtClean="0">
                <a:solidFill>
                  <a:srgbClr val="C00000"/>
                </a:solidFill>
              </a:rPr>
              <a:t>politica</a:t>
            </a:r>
            <a:r>
              <a:rPr lang="en-US" dirty="0" smtClean="0">
                <a:solidFill>
                  <a:srgbClr val="C00000"/>
                </a:solidFill>
              </a:rPr>
              <a:t>, </a:t>
            </a:r>
            <a:r>
              <a:rPr lang="en-US" dirty="0" err="1" smtClean="0">
                <a:solidFill>
                  <a:srgbClr val="C00000"/>
                </a:solidFill>
              </a:rPr>
              <a:t>trebuie</a:t>
            </a:r>
            <a:r>
              <a:rPr lang="en-US" dirty="0" smtClean="0">
                <a:solidFill>
                  <a:srgbClr val="C00000"/>
                </a:solidFill>
              </a:rPr>
              <a:t> </a:t>
            </a:r>
            <a:r>
              <a:rPr lang="en-US" dirty="0" err="1" smtClean="0">
                <a:solidFill>
                  <a:srgbClr val="C00000"/>
                </a:solidFill>
              </a:rPr>
              <a:t>creata</a:t>
            </a:r>
            <a:r>
              <a:rPr lang="en-US" dirty="0" smtClean="0">
                <a:solidFill>
                  <a:srgbClr val="C00000"/>
                </a:solidFill>
              </a:rPr>
              <a:t>? In </a:t>
            </a:r>
            <a:r>
              <a:rPr lang="en-US" dirty="0" err="1" smtClean="0">
                <a:solidFill>
                  <a:srgbClr val="C00000"/>
                </a:solidFill>
              </a:rPr>
              <a:t>loc</a:t>
            </a:r>
            <a:r>
              <a:rPr lang="en-US" dirty="0" smtClean="0">
                <a:solidFill>
                  <a:srgbClr val="C00000"/>
                </a:solidFill>
              </a:rPr>
              <a:t> de </a:t>
            </a:r>
            <a:r>
              <a:rPr lang="en-US" dirty="0" err="1" smtClean="0">
                <a:solidFill>
                  <a:srgbClr val="C00000"/>
                </a:solidFill>
              </a:rPr>
              <a:t>politica</a:t>
            </a:r>
            <a:r>
              <a:rPr lang="en-US" dirty="0" smtClean="0">
                <a:solidFill>
                  <a:srgbClr val="C00000"/>
                </a:solidFill>
              </a:rPr>
              <a:t> </a:t>
            </a:r>
            <a:r>
              <a:rPr lang="en-US" dirty="0" err="1" smtClean="0">
                <a:solidFill>
                  <a:srgbClr val="C00000"/>
                </a:solidFill>
              </a:rPr>
              <a:t>este</a:t>
            </a:r>
            <a:r>
              <a:rPr lang="en-US" dirty="0" smtClean="0">
                <a:solidFill>
                  <a:srgbClr val="C00000"/>
                </a:solidFill>
              </a:rPr>
              <a:t> </a:t>
            </a:r>
            <a:r>
              <a:rPr lang="en-US" dirty="0" err="1" smtClean="0">
                <a:solidFill>
                  <a:srgbClr val="C00000"/>
                </a:solidFill>
              </a:rPr>
              <a:t>suficienta</a:t>
            </a:r>
            <a:r>
              <a:rPr lang="en-US" dirty="0" smtClean="0">
                <a:solidFill>
                  <a:srgbClr val="C00000"/>
                </a:solidFill>
              </a:rPr>
              <a:t> o </a:t>
            </a:r>
            <a:r>
              <a:rPr lang="en-US" dirty="0" err="1" smtClean="0">
                <a:solidFill>
                  <a:srgbClr val="C00000"/>
                </a:solidFill>
              </a:rPr>
              <a:t>decizie</a:t>
            </a:r>
            <a:r>
              <a:rPr lang="en-US" dirty="0" smtClean="0">
                <a:solidFill>
                  <a:srgbClr val="C00000"/>
                </a:solidFill>
              </a:rPr>
              <a:t> a </a:t>
            </a:r>
            <a:r>
              <a:rPr lang="en-US" dirty="0" err="1" smtClean="0">
                <a:solidFill>
                  <a:srgbClr val="C00000"/>
                </a:solidFill>
              </a:rPr>
              <a:t>managementului</a:t>
            </a:r>
            <a:r>
              <a:rPr lang="en-US" dirty="0" smtClean="0">
                <a:solidFill>
                  <a:srgbClr val="C00000"/>
                </a:solidFill>
              </a:rPr>
              <a:t> (</a:t>
            </a:r>
            <a:r>
              <a:rPr lang="en-US" dirty="0" err="1" smtClean="0">
                <a:solidFill>
                  <a:srgbClr val="C00000"/>
                </a:solidFill>
              </a:rPr>
              <a:t>Hotarire</a:t>
            </a:r>
            <a:r>
              <a:rPr lang="en-US" dirty="0" smtClean="0">
                <a:solidFill>
                  <a:srgbClr val="C00000"/>
                </a:solidFill>
              </a:rPr>
              <a:t> AGA etc.) cu </a:t>
            </a:r>
            <a:r>
              <a:rPr lang="en-US" dirty="0" err="1" smtClean="0">
                <a:solidFill>
                  <a:srgbClr val="C00000"/>
                </a:solidFill>
              </a:rPr>
              <a:t>privire</a:t>
            </a:r>
            <a:r>
              <a:rPr lang="en-US" dirty="0" smtClean="0">
                <a:solidFill>
                  <a:srgbClr val="C00000"/>
                </a:solidFill>
              </a:rPr>
              <a:t> la </a:t>
            </a:r>
            <a:r>
              <a:rPr lang="en-US" dirty="0" err="1" smtClean="0">
                <a:solidFill>
                  <a:srgbClr val="C00000"/>
                </a:solidFill>
              </a:rPr>
              <a:t>modul</a:t>
            </a:r>
            <a:r>
              <a:rPr lang="en-US" dirty="0" smtClean="0">
                <a:solidFill>
                  <a:srgbClr val="C00000"/>
                </a:solidFill>
              </a:rPr>
              <a:t> de </a:t>
            </a:r>
            <a:r>
              <a:rPr lang="en-US" dirty="0" err="1" smtClean="0">
                <a:solidFill>
                  <a:srgbClr val="C00000"/>
                </a:solidFill>
              </a:rPr>
              <a:t>stabilire</a:t>
            </a:r>
            <a:r>
              <a:rPr lang="en-US" dirty="0" smtClean="0">
                <a:solidFill>
                  <a:srgbClr val="C00000"/>
                </a:solidFill>
              </a:rPr>
              <a:t> a </a:t>
            </a:r>
            <a:r>
              <a:rPr lang="en-US" dirty="0" err="1" smtClean="0">
                <a:solidFill>
                  <a:srgbClr val="C00000"/>
                </a:solidFill>
              </a:rPr>
              <a:t>preturilor</a:t>
            </a:r>
            <a:r>
              <a:rPr lang="en-US" dirty="0" smtClean="0">
                <a:solidFill>
                  <a:srgbClr val="C00000"/>
                </a:solidFill>
              </a:rPr>
              <a:t>?</a:t>
            </a:r>
          </a:p>
          <a:p>
            <a:pPr lvl="0" algn="just"/>
            <a:endParaRPr lang="en-US" dirty="0" smtClean="0">
              <a:solidFill>
                <a:schemeClr val="tx1"/>
              </a:solidFill>
            </a:endParaRPr>
          </a:p>
          <a:p>
            <a:pPr marL="285750" lvl="0" indent="-285750" algn="just">
              <a:buFont typeface="Arial" panose="020B0604020202020204" pitchFamily="34" charset="0"/>
              <a:buChar char="•"/>
            </a:pPr>
            <a:r>
              <a:rPr lang="ro-RO" dirty="0" smtClean="0">
                <a:solidFill>
                  <a:schemeClr val="tx1"/>
                </a:solidFill>
              </a:rPr>
              <a:t>Analiza </a:t>
            </a:r>
            <a:r>
              <a:rPr lang="ro-RO" dirty="0">
                <a:solidFill>
                  <a:schemeClr val="tx1"/>
                </a:solidFill>
              </a:rPr>
              <a:t>functionala a fiecarei societati din </a:t>
            </a:r>
            <a:r>
              <a:rPr lang="ro-RO" dirty="0" smtClean="0">
                <a:solidFill>
                  <a:schemeClr val="tx1"/>
                </a:solidFill>
              </a:rPr>
              <a:t>grup</a:t>
            </a:r>
            <a:r>
              <a:rPr lang="en-US" dirty="0">
                <a:solidFill>
                  <a:schemeClr val="tx1"/>
                </a:solidFill>
              </a:rPr>
              <a:t> </a:t>
            </a:r>
            <a:r>
              <a:rPr lang="en-US" dirty="0" smtClean="0">
                <a:solidFill>
                  <a:schemeClr val="tx1"/>
                </a:solidFill>
              </a:rPr>
              <a:t>(Master) </a:t>
            </a:r>
            <a:r>
              <a:rPr lang="en-US" dirty="0" err="1" smtClean="0">
                <a:solidFill>
                  <a:schemeClr val="tx1"/>
                </a:solidFill>
              </a:rPr>
              <a:t>si</a:t>
            </a:r>
            <a:r>
              <a:rPr lang="en-US" dirty="0" smtClean="0">
                <a:solidFill>
                  <a:schemeClr val="tx1"/>
                </a:solidFill>
              </a:rPr>
              <a:t> la </a:t>
            </a:r>
            <a:r>
              <a:rPr lang="en-US" dirty="0" err="1" smtClean="0">
                <a:solidFill>
                  <a:schemeClr val="tx1"/>
                </a:solidFill>
              </a:rPr>
              <a:t>nivelul</a:t>
            </a:r>
            <a:r>
              <a:rPr lang="en-US" dirty="0" smtClean="0">
                <a:solidFill>
                  <a:schemeClr val="tx1"/>
                </a:solidFill>
              </a:rPr>
              <a:t> </a:t>
            </a:r>
            <a:r>
              <a:rPr lang="en-US" dirty="0" err="1" smtClean="0">
                <a:solidFill>
                  <a:schemeClr val="tx1"/>
                </a:solidFill>
              </a:rPr>
              <a:t>fiecarei</a:t>
            </a:r>
            <a:r>
              <a:rPr lang="en-US" dirty="0" smtClean="0">
                <a:solidFill>
                  <a:schemeClr val="tx1"/>
                </a:solidFill>
              </a:rPr>
              <a:t> </a:t>
            </a:r>
            <a:r>
              <a:rPr lang="en-US" dirty="0" err="1" smtClean="0">
                <a:solidFill>
                  <a:schemeClr val="tx1"/>
                </a:solidFill>
              </a:rPr>
              <a:t>societati</a:t>
            </a:r>
            <a:r>
              <a:rPr lang="en-US" dirty="0" smtClean="0">
                <a:solidFill>
                  <a:schemeClr val="tx1"/>
                </a:solidFill>
              </a:rPr>
              <a:t> cu care </a:t>
            </a:r>
            <a:r>
              <a:rPr lang="en-US" dirty="0" err="1" smtClean="0">
                <a:solidFill>
                  <a:schemeClr val="tx1"/>
                </a:solidFill>
              </a:rPr>
              <a:t>compania</a:t>
            </a:r>
            <a:r>
              <a:rPr lang="en-US" dirty="0" smtClean="0">
                <a:solidFill>
                  <a:schemeClr val="tx1"/>
                </a:solidFill>
              </a:rPr>
              <a:t> </a:t>
            </a:r>
            <a:r>
              <a:rPr lang="en-US" dirty="0" err="1" smtClean="0">
                <a:solidFill>
                  <a:schemeClr val="tx1"/>
                </a:solidFill>
              </a:rPr>
              <a:t>desfasoara</a:t>
            </a:r>
            <a:r>
              <a:rPr lang="en-US" dirty="0" smtClean="0">
                <a:solidFill>
                  <a:schemeClr val="tx1"/>
                </a:solidFill>
              </a:rPr>
              <a:t> </a:t>
            </a:r>
            <a:r>
              <a:rPr lang="en-US" dirty="0" err="1" smtClean="0">
                <a:solidFill>
                  <a:schemeClr val="tx1"/>
                </a:solidFill>
              </a:rPr>
              <a:t>tranzactii</a:t>
            </a:r>
            <a:r>
              <a:rPr lang="en-US" dirty="0" smtClean="0">
                <a:solidFill>
                  <a:schemeClr val="tx1"/>
                </a:solidFill>
              </a:rPr>
              <a:t> (Local); </a:t>
            </a:r>
          </a:p>
          <a:p>
            <a:pPr marL="342900" lvl="0" indent="-342900" algn="just">
              <a:buFont typeface="Arial" panose="020B0604020202020204" pitchFamily="34" charset="0"/>
              <a:buChar char="•"/>
            </a:pPr>
            <a:endParaRPr lang="en-US" dirty="0">
              <a:solidFill>
                <a:schemeClr val="tx1"/>
              </a:solidFill>
            </a:endParaRPr>
          </a:p>
          <a:p>
            <a:pPr marL="342900" lvl="0" indent="-342900" algn="just">
              <a:buFont typeface="Arial" panose="020B0604020202020204" pitchFamily="34" charset="0"/>
              <a:buChar char="•"/>
            </a:pPr>
            <a:r>
              <a:rPr lang="en-US" b="1" dirty="0" err="1" smtClean="0">
                <a:solidFill>
                  <a:srgbClr val="C00000"/>
                </a:solidFill>
              </a:rPr>
              <a:t>Exista</a:t>
            </a:r>
            <a:r>
              <a:rPr lang="en-US" b="1" dirty="0" smtClean="0">
                <a:solidFill>
                  <a:srgbClr val="C00000"/>
                </a:solidFill>
              </a:rPr>
              <a:t> </a:t>
            </a:r>
            <a:r>
              <a:rPr lang="en-US" b="1" dirty="0" err="1" smtClean="0">
                <a:solidFill>
                  <a:srgbClr val="C00000"/>
                </a:solidFill>
              </a:rPr>
              <a:t>situatii</a:t>
            </a:r>
            <a:r>
              <a:rPr lang="en-US" b="1" dirty="0" smtClean="0">
                <a:solidFill>
                  <a:srgbClr val="C00000"/>
                </a:solidFill>
              </a:rPr>
              <a:t> in care </a:t>
            </a:r>
            <a:r>
              <a:rPr lang="en-US" b="1" dirty="0" err="1" smtClean="0">
                <a:solidFill>
                  <a:srgbClr val="C00000"/>
                </a:solidFill>
              </a:rPr>
              <a:t>analiza</a:t>
            </a:r>
            <a:r>
              <a:rPr lang="en-US" b="1" dirty="0" smtClean="0">
                <a:solidFill>
                  <a:srgbClr val="C00000"/>
                </a:solidFill>
              </a:rPr>
              <a:t> </a:t>
            </a:r>
            <a:r>
              <a:rPr lang="en-US" b="1" dirty="0" err="1" smtClean="0">
                <a:solidFill>
                  <a:srgbClr val="C00000"/>
                </a:solidFill>
              </a:rPr>
              <a:t>functionala</a:t>
            </a:r>
            <a:r>
              <a:rPr lang="en-US" b="1" dirty="0" smtClean="0">
                <a:solidFill>
                  <a:srgbClr val="C00000"/>
                </a:solidFill>
              </a:rPr>
              <a:t> </a:t>
            </a:r>
            <a:r>
              <a:rPr lang="en-US" b="1" dirty="0" err="1" smtClean="0">
                <a:solidFill>
                  <a:srgbClr val="C00000"/>
                </a:solidFill>
              </a:rPr>
              <a:t>este</a:t>
            </a:r>
            <a:r>
              <a:rPr lang="en-US" b="1" dirty="0" smtClean="0">
                <a:solidFill>
                  <a:srgbClr val="C00000"/>
                </a:solidFill>
              </a:rPr>
              <a:t> </a:t>
            </a:r>
            <a:r>
              <a:rPr lang="en-US" b="1" dirty="0" err="1" smtClean="0">
                <a:solidFill>
                  <a:srgbClr val="C00000"/>
                </a:solidFill>
              </a:rPr>
              <a:t>inutila</a:t>
            </a:r>
            <a:r>
              <a:rPr lang="en-US" b="1" dirty="0" smtClean="0">
                <a:solidFill>
                  <a:srgbClr val="C00000"/>
                </a:solidFill>
              </a:rPr>
              <a:t>, de </a:t>
            </a:r>
            <a:r>
              <a:rPr lang="en-US" b="1" dirty="0" err="1" smtClean="0">
                <a:solidFill>
                  <a:srgbClr val="C00000"/>
                </a:solidFill>
              </a:rPr>
              <a:t>exemplu</a:t>
            </a:r>
            <a:r>
              <a:rPr lang="en-US" b="1" dirty="0" smtClean="0">
                <a:solidFill>
                  <a:srgbClr val="C00000"/>
                </a:solidFill>
              </a:rPr>
              <a:t>: </a:t>
            </a:r>
            <a:r>
              <a:rPr lang="en-US" b="1" dirty="0" err="1" smtClean="0">
                <a:solidFill>
                  <a:srgbClr val="C00000"/>
                </a:solidFill>
              </a:rPr>
              <a:t>imprumuturi</a:t>
            </a:r>
            <a:r>
              <a:rPr lang="en-US" b="1" dirty="0" smtClean="0">
                <a:solidFill>
                  <a:srgbClr val="C00000"/>
                </a:solidFill>
              </a:rPr>
              <a:t>, </a:t>
            </a:r>
            <a:r>
              <a:rPr lang="en-US" b="1" dirty="0" err="1" smtClean="0">
                <a:solidFill>
                  <a:srgbClr val="C00000"/>
                </a:solidFill>
              </a:rPr>
              <a:t>tranzactii</a:t>
            </a:r>
            <a:r>
              <a:rPr lang="en-US" b="1" dirty="0" smtClean="0">
                <a:solidFill>
                  <a:srgbClr val="C00000"/>
                </a:solidFill>
              </a:rPr>
              <a:t> </a:t>
            </a:r>
            <a:r>
              <a:rPr lang="en-US" b="1" dirty="0" err="1" smtClean="0">
                <a:solidFill>
                  <a:srgbClr val="C00000"/>
                </a:solidFill>
              </a:rPr>
              <a:t>documentate</a:t>
            </a:r>
            <a:r>
              <a:rPr lang="en-US" b="1" dirty="0" smtClean="0">
                <a:solidFill>
                  <a:srgbClr val="C00000"/>
                </a:solidFill>
              </a:rPr>
              <a:t> cu </a:t>
            </a:r>
            <a:r>
              <a:rPr lang="en-US" b="1" dirty="0" err="1" smtClean="0">
                <a:solidFill>
                  <a:srgbClr val="C00000"/>
                </a:solidFill>
              </a:rPr>
              <a:t>metoda</a:t>
            </a:r>
            <a:r>
              <a:rPr lang="en-US" b="1" dirty="0" smtClean="0">
                <a:solidFill>
                  <a:srgbClr val="C00000"/>
                </a:solidFill>
              </a:rPr>
              <a:t> </a:t>
            </a:r>
            <a:r>
              <a:rPr lang="en-US" b="1" dirty="0" err="1" smtClean="0">
                <a:solidFill>
                  <a:srgbClr val="C00000"/>
                </a:solidFill>
              </a:rPr>
              <a:t>compararii</a:t>
            </a:r>
            <a:r>
              <a:rPr lang="en-US" b="1" dirty="0" smtClean="0">
                <a:solidFill>
                  <a:srgbClr val="C00000"/>
                </a:solidFill>
              </a:rPr>
              <a:t> </a:t>
            </a:r>
            <a:r>
              <a:rPr lang="en-US" b="1" dirty="0" err="1" smtClean="0">
                <a:solidFill>
                  <a:srgbClr val="C00000"/>
                </a:solidFill>
              </a:rPr>
              <a:t>preturior</a:t>
            </a:r>
            <a:r>
              <a:rPr lang="en-US" b="1" dirty="0" smtClean="0">
                <a:solidFill>
                  <a:srgbClr val="C00000"/>
                </a:solidFill>
              </a:rPr>
              <a:t> (CUP).</a:t>
            </a:r>
            <a:r>
              <a:rPr lang="ro-RO" b="1" dirty="0" smtClean="0">
                <a:solidFill>
                  <a:srgbClr val="C00000"/>
                </a:solidFill>
              </a:rPr>
              <a:t> </a:t>
            </a:r>
            <a:endParaRPr lang="en-US" b="1" dirty="0" smtClean="0">
              <a:solidFill>
                <a:srgbClr val="C00000"/>
              </a:solidFill>
            </a:endParaRPr>
          </a:p>
          <a:p>
            <a:r>
              <a:rPr lang="ro-RO" sz="2000" b="1" dirty="0"/>
              <a:t> </a:t>
            </a:r>
            <a:endParaRPr lang="en-US" sz="2000" dirty="0"/>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12</a:t>
            </a:fld>
            <a:endParaRPr lang="en-GB" dirty="0"/>
          </a:p>
        </p:txBody>
      </p:sp>
    </p:spTree>
    <p:extLst>
      <p:ext uri="{BB962C8B-B14F-4D97-AF65-F5344CB8AC3E}">
        <p14:creationId xmlns:p14="http://schemas.microsoft.com/office/powerpoint/2010/main" val="2155400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56345" y="389733"/>
            <a:ext cx="11523182" cy="490682"/>
          </a:xfrm>
        </p:spPr>
        <p:txBody>
          <a:bodyPr/>
          <a:lstStyle/>
          <a:p>
            <a:r>
              <a:rPr lang="en-US" sz="2400" dirty="0" err="1" smtClean="0">
                <a:solidFill>
                  <a:srgbClr val="C00000"/>
                </a:solidFill>
              </a:rPr>
              <a:t>Provocari</a:t>
            </a:r>
            <a:r>
              <a:rPr lang="en-US" sz="2400" dirty="0" smtClean="0">
                <a:solidFill>
                  <a:srgbClr val="C00000"/>
                </a:solidFill>
              </a:rPr>
              <a:t> de </a:t>
            </a:r>
            <a:r>
              <a:rPr lang="en-US" sz="2400" dirty="0" err="1" smtClean="0">
                <a:solidFill>
                  <a:srgbClr val="C00000"/>
                </a:solidFill>
              </a:rPr>
              <a:t>natura</a:t>
            </a:r>
            <a:r>
              <a:rPr lang="en-US" sz="2400" dirty="0" smtClean="0">
                <a:solidFill>
                  <a:srgbClr val="C00000"/>
                </a:solidFill>
              </a:rPr>
              <a:t> </a:t>
            </a:r>
            <a:r>
              <a:rPr lang="en-US" sz="2400" dirty="0" err="1" smtClean="0">
                <a:solidFill>
                  <a:srgbClr val="C00000"/>
                </a:solidFill>
              </a:rPr>
              <a:t>tehnica</a:t>
            </a:r>
            <a:endParaRPr lang="en-US" sz="2400" dirty="0">
              <a:solidFill>
                <a:srgbClr val="C00000"/>
              </a:solidFill>
            </a:endParaRPr>
          </a:p>
        </p:txBody>
      </p:sp>
      <p:sp>
        <p:nvSpPr>
          <p:cNvPr id="9223" name="Rectangle 7"/>
          <p:cNvSpPr>
            <a:spLocks noGrp="1" noChangeArrowheads="1"/>
          </p:cNvSpPr>
          <p:nvPr>
            <p:ph idx="1"/>
          </p:nvPr>
        </p:nvSpPr>
        <p:spPr>
          <a:xfrm>
            <a:off x="434584" y="1234298"/>
            <a:ext cx="11441787" cy="4590423"/>
          </a:xfrm>
        </p:spPr>
        <p:txBody>
          <a:bodyPr/>
          <a:lstStyle/>
          <a:p>
            <a:r>
              <a:rPr lang="ro-RO" sz="2000" b="1" dirty="0" smtClean="0">
                <a:solidFill>
                  <a:srgbClr val="2EB0A4"/>
                </a:solidFill>
              </a:rPr>
              <a:t>Modalitatea </a:t>
            </a:r>
            <a:r>
              <a:rPr lang="ro-RO" sz="2000" b="1" dirty="0">
                <a:solidFill>
                  <a:srgbClr val="2EB0A4"/>
                </a:solidFill>
              </a:rPr>
              <a:t>de </a:t>
            </a:r>
            <a:r>
              <a:rPr lang="ro-RO" sz="2000" b="1" dirty="0" smtClean="0">
                <a:solidFill>
                  <a:srgbClr val="2EB0A4"/>
                </a:solidFill>
              </a:rPr>
              <a:t>ajustare</a:t>
            </a:r>
            <a:r>
              <a:rPr lang="en-US" sz="2000" b="1" dirty="0">
                <a:solidFill>
                  <a:srgbClr val="2EB0A4"/>
                </a:solidFill>
              </a:rPr>
              <a:t>?</a:t>
            </a:r>
            <a:endParaRPr lang="en-US" sz="2000" dirty="0">
              <a:solidFill>
                <a:srgbClr val="2EB0A4"/>
              </a:solidFill>
            </a:endParaRPr>
          </a:p>
          <a:p>
            <a:r>
              <a:rPr lang="ro-RO" sz="2000" b="1" dirty="0"/>
              <a:t> </a:t>
            </a:r>
            <a:endParaRPr lang="en-US" sz="2000" dirty="0"/>
          </a:p>
          <a:p>
            <a:pPr algn="just"/>
            <a:r>
              <a:rPr lang="ro-RO" b="1" dirty="0">
                <a:solidFill>
                  <a:schemeClr val="tx1"/>
                </a:solidFill>
              </a:rPr>
              <a:t>Art. 7 din Ordin </a:t>
            </a:r>
            <a:r>
              <a:rPr lang="ro-RO" dirty="0">
                <a:solidFill>
                  <a:schemeClr val="tx1"/>
                </a:solidFill>
              </a:rPr>
              <a:t>mentioneaza ca ajustarea facuta de catre organele fiscale se realizeaza pentru acele tranzactii pentru care contribuabilul nu a „documentat” faptul </a:t>
            </a:r>
            <a:r>
              <a:rPr lang="ro-RO" dirty="0" smtClean="0">
                <a:solidFill>
                  <a:schemeClr val="tx1"/>
                </a:solidFill>
              </a:rPr>
              <a:t>c</a:t>
            </a:r>
            <a:r>
              <a:rPr lang="en-US" dirty="0" smtClean="0">
                <a:solidFill>
                  <a:schemeClr val="tx1"/>
                </a:solidFill>
              </a:rPr>
              <a:t>a</a:t>
            </a:r>
            <a:r>
              <a:rPr lang="ro-RO" dirty="0" smtClean="0">
                <a:solidFill>
                  <a:schemeClr val="tx1"/>
                </a:solidFill>
              </a:rPr>
              <a:t> pre</a:t>
            </a:r>
            <a:r>
              <a:rPr lang="en-US" dirty="0" smtClean="0">
                <a:solidFill>
                  <a:schemeClr val="tx1"/>
                </a:solidFill>
              </a:rPr>
              <a:t>t</a:t>
            </a:r>
            <a:r>
              <a:rPr lang="ro-RO" dirty="0" smtClean="0">
                <a:solidFill>
                  <a:schemeClr val="tx1"/>
                </a:solidFill>
              </a:rPr>
              <a:t>urile </a:t>
            </a:r>
            <a:r>
              <a:rPr lang="ro-RO" dirty="0">
                <a:solidFill>
                  <a:schemeClr val="tx1"/>
                </a:solidFill>
              </a:rPr>
              <a:t>de transfer stabilite au respectat principiul valorii de </a:t>
            </a:r>
            <a:r>
              <a:rPr lang="ro-RO" dirty="0" smtClean="0">
                <a:solidFill>
                  <a:schemeClr val="tx1"/>
                </a:solidFill>
              </a:rPr>
              <a:t>pia</a:t>
            </a:r>
            <a:r>
              <a:rPr lang="en-US" dirty="0" smtClean="0">
                <a:solidFill>
                  <a:schemeClr val="tx1"/>
                </a:solidFill>
              </a:rPr>
              <a:t>ta</a:t>
            </a:r>
            <a:r>
              <a:rPr lang="ro-RO" dirty="0" smtClean="0">
                <a:solidFill>
                  <a:schemeClr val="tx1"/>
                </a:solidFill>
              </a:rPr>
              <a:t>.</a:t>
            </a:r>
            <a:r>
              <a:rPr lang="en-US" dirty="0" smtClean="0">
                <a:solidFill>
                  <a:schemeClr val="tx1"/>
                </a:solidFill>
              </a:rPr>
              <a:t> A</a:t>
            </a:r>
            <a:r>
              <a:rPr lang="ro-RO" dirty="0" smtClean="0">
                <a:solidFill>
                  <a:schemeClr val="tx1"/>
                </a:solidFill>
              </a:rPr>
              <a:t>rt</a:t>
            </a:r>
            <a:r>
              <a:rPr lang="ro-RO" dirty="0">
                <a:solidFill>
                  <a:schemeClr val="tx1"/>
                </a:solidFill>
              </a:rPr>
              <a:t>. 1 din acelasi ordin prevede ca pentru „documentare” se intocmeste dosarul preturilor de </a:t>
            </a:r>
            <a:r>
              <a:rPr lang="ro-RO" dirty="0" smtClean="0">
                <a:solidFill>
                  <a:schemeClr val="tx1"/>
                </a:solidFill>
              </a:rPr>
              <a:t>transfer</a:t>
            </a:r>
            <a:r>
              <a:rPr lang="en-US" dirty="0" smtClean="0">
                <a:solidFill>
                  <a:schemeClr val="tx1"/>
                </a:solidFill>
              </a:rPr>
              <a:t>;</a:t>
            </a:r>
            <a:r>
              <a:rPr lang="ro-RO" dirty="0" smtClean="0">
                <a:solidFill>
                  <a:schemeClr val="tx1"/>
                </a:solidFill>
              </a:rPr>
              <a:t> </a:t>
            </a:r>
            <a:endParaRPr lang="en-US" dirty="0">
              <a:solidFill>
                <a:schemeClr val="tx1"/>
              </a:solidFill>
            </a:endParaRPr>
          </a:p>
          <a:p>
            <a:pPr algn="just"/>
            <a:r>
              <a:rPr lang="ro-RO" dirty="0">
                <a:solidFill>
                  <a:schemeClr val="tx1"/>
                </a:solidFill>
              </a:rPr>
              <a:t> </a:t>
            </a:r>
            <a:endParaRPr lang="en-US" dirty="0">
              <a:solidFill>
                <a:schemeClr val="tx1"/>
              </a:solidFill>
            </a:endParaRPr>
          </a:p>
          <a:p>
            <a:pPr algn="just"/>
            <a:r>
              <a:rPr lang="ro-RO" dirty="0">
                <a:solidFill>
                  <a:srgbClr val="C00000"/>
                </a:solidFill>
              </a:rPr>
              <a:t>Se poate intelege ca transmiterea dosarului catre autoritatile fiscale complet si la termen este suficienta, intruc</a:t>
            </a:r>
            <a:r>
              <a:rPr lang="en-US" dirty="0">
                <a:solidFill>
                  <a:srgbClr val="C00000"/>
                </a:solidFill>
              </a:rPr>
              <a:t>a</a:t>
            </a:r>
            <a:r>
              <a:rPr lang="ro-RO" dirty="0">
                <a:solidFill>
                  <a:srgbClr val="C00000"/>
                </a:solidFill>
              </a:rPr>
              <a:t>t acesta a „documentat” in contextul in care art. 1 din acelasi ordin prevede ca pentru „documentare” se intocmeste dosarul preturilor de </a:t>
            </a:r>
            <a:r>
              <a:rPr lang="ro-RO" dirty="0" smtClean="0">
                <a:solidFill>
                  <a:srgbClr val="C00000"/>
                </a:solidFill>
              </a:rPr>
              <a:t>transfer</a:t>
            </a:r>
            <a:r>
              <a:rPr lang="en-US" dirty="0">
                <a:solidFill>
                  <a:srgbClr val="ED1A3B"/>
                </a:solidFill>
              </a:rPr>
              <a:t>;</a:t>
            </a:r>
            <a:r>
              <a:rPr lang="ro-RO" dirty="0" smtClean="0">
                <a:solidFill>
                  <a:srgbClr val="ED1A3B"/>
                </a:solidFill>
              </a:rPr>
              <a:t> </a:t>
            </a:r>
            <a:endParaRPr lang="en-US" dirty="0">
              <a:solidFill>
                <a:srgbClr val="ED1A3B"/>
              </a:solidFill>
            </a:endParaRPr>
          </a:p>
          <a:p>
            <a:pPr algn="just"/>
            <a:endParaRPr lang="en-US" dirty="0">
              <a:solidFill>
                <a:schemeClr val="tx1"/>
              </a:solidFill>
            </a:endParaRPr>
          </a:p>
          <a:p>
            <a:pPr algn="just"/>
            <a:r>
              <a:rPr lang="en-US" dirty="0" err="1" smtClean="0">
                <a:solidFill>
                  <a:schemeClr val="tx1"/>
                </a:solidFill>
              </a:rPr>
              <a:t>Prin</a:t>
            </a:r>
            <a:r>
              <a:rPr lang="en-US" dirty="0" smtClean="0">
                <a:solidFill>
                  <a:schemeClr val="tx1"/>
                </a:solidFill>
              </a:rPr>
              <a:t> </a:t>
            </a:r>
            <a:r>
              <a:rPr lang="en-US" dirty="0" err="1" smtClean="0">
                <a:solidFill>
                  <a:schemeClr val="tx1"/>
                </a:solidFill>
              </a:rPr>
              <a:t>urmare</a:t>
            </a:r>
            <a:r>
              <a:rPr lang="en-US" dirty="0" smtClean="0">
                <a:solidFill>
                  <a:schemeClr val="tx1"/>
                </a:solidFill>
              </a:rPr>
              <a:t>, </a:t>
            </a:r>
            <a:r>
              <a:rPr lang="en-US" dirty="0" err="1" smtClean="0">
                <a:solidFill>
                  <a:schemeClr val="tx1"/>
                </a:solidFill>
              </a:rPr>
              <a:t>daca</a:t>
            </a:r>
            <a:r>
              <a:rPr lang="en-US" dirty="0" smtClean="0">
                <a:solidFill>
                  <a:schemeClr val="tx1"/>
                </a:solidFill>
              </a:rPr>
              <a:t> </a:t>
            </a:r>
            <a:r>
              <a:rPr lang="en-US" dirty="0" err="1" smtClean="0">
                <a:solidFill>
                  <a:schemeClr val="tx1"/>
                </a:solidFill>
              </a:rPr>
              <a:t>dosarul</a:t>
            </a:r>
            <a:r>
              <a:rPr lang="en-US" dirty="0" smtClean="0">
                <a:solidFill>
                  <a:schemeClr val="tx1"/>
                </a:solidFill>
              </a:rPr>
              <a:t> </a:t>
            </a:r>
            <a:r>
              <a:rPr lang="en-US" dirty="0" err="1" smtClean="0">
                <a:solidFill>
                  <a:schemeClr val="tx1"/>
                </a:solidFill>
              </a:rPr>
              <a:t>este</a:t>
            </a:r>
            <a:r>
              <a:rPr lang="en-US" dirty="0" smtClean="0">
                <a:solidFill>
                  <a:schemeClr val="tx1"/>
                </a:solidFill>
              </a:rPr>
              <a:t> </a:t>
            </a:r>
            <a:r>
              <a:rPr lang="en-US" dirty="0" err="1" smtClean="0">
                <a:solidFill>
                  <a:schemeClr val="tx1"/>
                </a:solidFill>
              </a:rPr>
              <a:t>complet</a:t>
            </a:r>
            <a:r>
              <a:rPr lang="en-US" dirty="0" smtClean="0">
                <a:solidFill>
                  <a:schemeClr val="tx1"/>
                </a:solidFill>
              </a:rPr>
              <a:t> nu </a:t>
            </a:r>
            <a:r>
              <a:rPr lang="en-US" dirty="0" err="1" smtClean="0">
                <a:solidFill>
                  <a:schemeClr val="tx1"/>
                </a:solidFill>
              </a:rPr>
              <a:t>mai</a:t>
            </a:r>
            <a:r>
              <a:rPr lang="en-US" dirty="0" smtClean="0">
                <a:solidFill>
                  <a:schemeClr val="tx1"/>
                </a:solidFill>
              </a:rPr>
              <a:t> </a:t>
            </a:r>
            <a:r>
              <a:rPr lang="en-US" dirty="0" err="1" smtClean="0">
                <a:solidFill>
                  <a:schemeClr val="tx1"/>
                </a:solidFill>
              </a:rPr>
              <a:t>conteaza</a:t>
            </a:r>
            <a:r>
              <a:rPr lang="en-US" dirty="0" smtClean="0">
                <a:solidFill>
                  <a:schemeClr val="tx1"/>
                </a:solidFill>
              </a:rPr>
              <a:t> </a:t>
            </a:r>
            <a:r>
              <a:rPr lang="en-US" dirty="0" err="1" smtClean="0">
                <a:solidFill>
                  <a:schemeClr val="tx1"/>
                </a:solidFill>
              </a:rPr>
              <a:t>analiza</a:t>
            </a:r>
            <a:r>
              <a:rPr lang="en-US" dirty="0" smtClean="0">
                <a:solidFill>
                  <a:schemeClr val="tx1"/>
                </a:solidFill>
              </a:rPr>
              <a:t> </a:t>
            </a:r>
            <a:r>
              <a:rPr lang="en-US" dirty="0" err="1" smtClean="0">
                <a:solidFill>
                  <a:schemeClr val="tx1"/>
                </a:solidFill>
              </a:rPr>
              <a:t>economica</a:t>
            </a:r>
            <a:r>
              <a:rPr lang="en-US" dirty="0" smtClean="0">
                <a:solidFill>
                  <a:schemeClr val="tx1"/>
                </a:solidFill>
              </a:rPr>
              <a:t> de </a:t>
            </a:r>
            <a:r>
              <a:rPr lang="en-US" dirty="0" err="1" smtClean="0">
                <a:solidFill>
                  <a:schemeClr val="tx1"/>
                </a:solidFill>
              </a:rPr>
              <a:t>comparabilitate</a:t>
            </a:r>
            <a:r>
              <a:rPr lang="en-US" dirty="0" smtClean="0">
                <a:solidFill>
                  <a:schemeClr val="tx1"/>
                </a:solidFill>
              </a:rPr>
              <a:t> </a:t>
            </a:r>
            <a:r>
              <a:rPr lang="en-US" dirty="0" smtClean="0">
                <a:solidFill>
                  <a:schemeClr val="tx1"/>
                </a:solidFill>
                <a:sym typeface="Wingdings" panose="05000000000000000000" pitchFamily="2" charset="2"/>
              </a:rPr>
              <a:t>, </a:t>
            </a:r>
            <a:r>
              <a:rPr lang="en-US" dirty="0" err="1" smtClean="0">
                <a:solidFill>
                  <a:schemeClr val="tx1"/>
                </a:solidFill>
                <a:sym typeface="Wingdings" panose="05000000000000000000" pitchFamily="2" charset="2"/>
              </a:rPr>
              <a:t>daca</a:t>
            </a:r>
            <a:r>
              <a:rPr lang="en-US" dirty="0" smtClean="0">
                <a:solidFill>
                  <a:schemeClr val="tx1"/>
                </a:solidFill>
                <a:sym typeface="Wingdings" panose="05000000000000000000" pitchFamily="2" charset="2"/>
              </a:rPr>
              <a:t> </a:t>
            </a:r>
            <a:r>
              <a:rPr lang="en-US" dirty="0" err="1" smtClean="0">
                <a:solidFill>
                  <a:schemeClr val="tx1"/>
                </a:solidFill>
                <a:sym typeface="Wingdings" panose="05000000000000000000" pitchFamily="2" charset="2"/>
              </a:rPr>
              <a:t>marjele</a:t>
            </a:r>
            <a:r>
              <a:rPr lang="en-US" dirty="0" smtClean="0">
                <a:solidFill>
                  <a:schemeClr val="tx1"/>
                </a:solidFill>
                <a:sym typeface="Wingdings" panose="05000000000000000000" pitchFamily="2" charset="2"/>
              </a:rPr>
              <a:t> </a:t>
            </a:r>
            <a:r>
              <a:rPr lang="en-US" dirty="0" err="1" smtClean="0">
                <a:solidFill>
                  <a:schemeClr val="tx1"/>
                </a:solidFill>
                <a:sym typeface="Wingdings" panose="05000000000000000000" pitchFamily="2" charset="2"/>
              </a:rPr>
              <a:t>sunt</a:t>
            </a:r>
            <a:r>
              <a:rPr lang="en-US" dirty="0" smtClean="0">
                <a:solidFill>
                  <a:schemeClr val="tx1"/>
                </a:solidFill>
                <a:sym typeface="Wingdings" panose="05000000000000000000" pitchFamily="2" charset="2"/>
              </a:rPr>
              <a:t> la </a:t>
            </a:r>
            <a:r>
              <a:rPr lang="en-US" dirty="0" err="1" smtClean="0">
                <a:solidFill>
                  <a:schemeClr val="tx1"/>
                </a:solidFill>
                <a:sym typeface="Wingdings" panose="05000000000000000000" pitchFamily="2" charset="2"/>
              </a:rPr>
              <a:t>mediana</a:t>
            </a:r>
            <a:r>
              <a:rPr lang="en-US" dirty="0" smtClean="0">
                <a:solidFill>
                  <a:schemeClr val="tx1"/>
                </a:solidFill>
                <a:sym typeface="Wingdings" panose="05000000000000000000" pitchFamily="2" charset="2"/>
              </a:rPr>
              <a:t>, etc.</a:t>
            </a:r>
            <a:endParaRPr lang="en-US" dirty="0">
              <a:solidFill>
                <a:schemeClr val="tx1"/>
              </a:solidFill>
            </a:endParaRPr>
          </a:p>
          <a:p>
            <a:endParaRPr lang="en-US" sz="2000" dirty="0"/>
          </a:p>
          <a:p>
            <a:r>
              <a:rPr lang="ro-RO" sz="2000" b="1" dirty="0"/>
              <a:t> </a:t>
            </a:r>
            <a:endParaRPr lang="en-US" sz="2000" dirty="0"/>
          </a:p>
          <a:p>
            <a:endParaRPr lang="en-US" sz="2000" dirty="0"/>
          </a:p>
          <a:p>
            <a:r>
              <a:rPr lang="ro-RO" sz="2000" b="1" dirty="0"/>
              <a:t> </a:t>
            </a:r>
            <a:endParaRPr lang="en-US" sz="2000" dirty="0"/>
          </a:p>
          <a:p>
            <a:r>
              <a:rPr lang="ro-RO" sz="2000" b="1" dirty="0"/>
              <a:t> </a:t>
            </a:r>
            <a:endParaRPr lang="en-US" sz="2000" dirty="0"/>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13</a:t>
            </a:fld>
            <a:endParaRPr lang="en-GB" dirty="0"/>
          </a:p>
        </p:txBody>
      </p:sp>
    </p:spTree>
    <p:extLst>
      <p:ext uri="{BB962C8B-B14F-4D97-AF65-F5344CB8AC3E}">
        <p14:creationId xmlns:p14="http://schemas.microsoft.com/office/powerpoint/2010/main" val="4816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67231" y="393402"/>
            <a:ext cx="11523182" cy="490682"/>
          </a:xfrm>
        </p:spPr>
        <p:txBody>
          <a:bodyPr/>
          <a:lstStyle/>
          <a:p>
            <a:r>
              <a:rPr lang="en-US" sz="2400" dirty="0" err="1" smtClean="0">
                <a:solidFill>
                  <a:srgbClr val="C00000"/>
                </a:solidFill>
              </a:rPr>
              <a:t>Provocari</a:t>
            </a:r>
            <a:r>
              <a:rPr lang="en-US" sz="2400" dirty="0" smtClean="0">
                <a:solidFill>
                  <a:srgbClr val="C00000"/>
                </a:solidFill>
              </a:rPr>
              <a:t> de </a:t>
            </a:r>
            <a:r>
              <a:rPr lang="en-US" sz="2400" dirty="0" err="1" smtClean="0">
                <a:solidFill>
                  <a:srgbClr val="C00000"/>
                </a:solidFill>
              </a:rPr>
              <a:t>natura</a:t>
            </a:r>
            <a:r>
              <a:rPr lang="en-US" sz="2400" dirty="0" smtClean="0">
                <a:solidFill>
                  <a:srgbClr val="C00000"/>
                </a:solidFill>
              </a:rPr>
              <a:t> </a:t>
            </a:r>
            <a:r>
              <a:rPr lang="en-US" sz="2400" dirty="0" err="1" smtClean="0">
                <a:solidFill>
                  <a:srgbClr val="C00000"/>
                </a:solidFill>
              </a:rPr>
              <a:t>tehnica</a:t>
            </a:r>
            <a:r>
              <a:rPr lang="en-US" sz="2400" dirty="0">
                <a:solidFill>
                  <a:srgbClr val="C00000"/>
                </a:solidFill>
              </a:rPr>
              <a:t/>
            </a:r>
            <a:br>
              <a:rPr lang="en-US" sz="2400" dirty="0">
                <a:solidFill>
                  <a:srgbClr val="C00000"/>
                </a:solidFill>
              </a:rPr>
            </a:br>
            <a:r>
              <a:rPr lang="ro-RO" sz="2400" dirty="0">
                <a:solidFill>
                  <a:srgbClr val="C00000"/>
                </a:solidFill>
              </a:rPr>
              <a:t> </a:t>
            </a:r>
            <a:r>
              <a:rPr lang="en-US" sz="2400" dirty="0">
                <a:solidFill>
                  <a:srgbClr val="C00000"/>
                </a:solidFill>
              </a:rPr>
              <a:t/>
            </a:r>
            <a:br>
              <a:rPr lang="en-US" sz="2400" dirty="0">
                <a:solidFill>
                  <a:srgbClr val="C00000"/>
                </a:solidFill>
              </a:rPr>
            </a:br>
            <a:endParaRPr lang="en-US" sz="2400" dirty="0">
              <a:solidFill>
                <a:srgbClr val="C00000"/>
              </a:solidFill>
            </a:endParaRPr>
          </a:p>
        </p:txBody>
      </p:sp>
      <p:sp>
        <p:nvSpPr>
          <p:cNvPr id="9223" name="Rectangle 7"/>
          <p:cNvSpPr>
            <a:spLocks noGrp="1" noChangeArrowheads="1"/>
          </p:cNvSpPr>
          <p:nvPr>
            <p:ph idx="1"/>
          </p:nvPr>
        </p:nvSpPr>
        <p:spPr>
          <a:xfrm>
            <a:off x="434584" y="1209183"/>
            <a:ext cx="11441787" cy="4944466"/>
          </a:xfrm>
        </p:spPr>
        <p:txBody>
          <a:bodyPr/>
          <a:lstStyle/>
          <a:p>
            <a:pPr algn="just"/>
            <a:r>
              <a:rPr lang="en-US" b="1" dirty="0" err="1" smtClean="0">
                <a:solidFill>
                  <a:srgbClr val="2EB0A4"/>
                </a:solidFill>
              </a:rPr>
              <a:t>Folosirea</a:t>
            </a:r>
            <a:r>
              <a:rPr lang="en-US" b="1" dirty="0" smtClean="0">
                <a:solidFill>
                  <a:srgbClr val="2EB0A4"/>
                </a:solidFill>
              </a:rPr>
              <a:t> </a:t>
            </a:r>
            <a:r>
              <a:rPr lang="en-US" b="1" dirty="0" err="1" smtClean="0">
                <a:solidFill>
                  <a:srgbClr val="2EB0A4"/>
                </a:solidFill>
              </a:rPr>
              <a:t>bazelor</a:t>
            </a:r>
            <a:r>
              <a:rPr lang="en-US" b="1" dirty="0" smtClean="0">
                <a:solidFill>
                  <a:srgbClr val="2EB0A4"/>
                </a:solidFill>
              </a:rPr>
              <a:t> de date (Amadeus, </a:t>
            </a:r>
            <a:r>
              <a:rPr lang="en-US" b="1" dirty="0" err="1" smtClean="0">
                <a:solidFill>
                  <a:srgbClr val="2EB0A4"/>
                </a:solidFill>
              </a:rPr>
              <a:t>Orbis</a:t>
            </a:r>
            <a:r>
              <a:rPr lang="en-US" b="1" dirty="0" smtClean="0">
                <a:solidFill>
                  <a:srgbClr val="2EB0A4"/>
                </a:solidFill>
              </a:rPr>
              <a:t>, Reuters) -  </a:t>
            </a:r>
            <a:r>
              <a:rPr lang="ro-RO" dirty="0" smtClean="0">
                <a:solidFill>
                  <a:schemeClr val="tx1"/>
                </a:solidFill>
              </a:rPr>
              <a:t>Art</a:t>
            </a:r>
            <a:r>
              <a:rPr lang="ro-RO" dirty="0">
                <a:solidFill>
                  <a:schemeClr val="tx1"/>
                </a:solidFill>
              </a:rPr>
              <a:t>. 9 (3) prevede ca in cazul ajust</a:t>
            </a:r>
            <a:r>
              <a:rPr lang="en-US" dirty="0">
                <a:solidFill>
                  <a:schemeClr val="tx1"/>
                </a:solidFill>
              </a:rPr>
              <a:t>a</a:t>
            </a:r>
            <a:r>
              <a:rPr lang="ro-RO" dirty="0">
                <a:solidFill>
                  <a:schemeClr val="tx1"/>
                </a:solidFill>
              </a:rPr>
              <a:t>rii/estim</a:t>
            </a:r>
            <a:r>
              <a:rPr lang="en-US" dirty="0">
                <a:solidFill>
                  <a:schemeClr val="tx1"/>
                </a:solidFill>
              </a:rPr>
              <a:t>a</a:t>
            </a:r>
            <a:r>
              <a:rPr lang="ro-RO" dirty="0">
                <a:solidFill>
                  <a:schemeClr val="tx1"/>
                </a:solidFill>
              </a:rPr>
              <a:t>rii pre</a:t>
            </a:r>
            <a:r>
              <a:rPr lang="en-US" dirty="0">
                <a:solidFill>
                  <a:schemeClr val="tx1"/>
                </a:solidFill>
              </a:rPr>
              <a:t>t</a:t>
            </a:r>
            <a:r>
              <a:rPr lang="ro-RO" dirty="0">
                <a:solidFill>
                  <a:schemeClr val="tx1"/>
                </a:solidFill>
              </a:rPr>
              <a:t>urilor de transfer, identificarea tranzac</a:t>
            </a:r>
            <a:r>
              <a:rPr lang="en-US" dirty="0">
                <a:solidFill>
                  <a:schemeClr val="tx1"/>
                </a:solidFill>
              </a:rPr>
              <a:t>t</a:t>
            </a:r>
            <a:r>
              <a:rPr lang="ro-RO" dirty="0">
                <a:solidFill>
                  <a:schemeClr val="tx1"/>
                </a:solidFill>
              </a:rPr>
              <a:t>iilor sau societ</a:t>
            </a:r>
            <a:r>
              <a:rPr lang="en-US" dirty="0">
                <a:solidFill>
                  <a:schemeClr val="tx1"/>
                </a:solidFill>
              </a:rPr>
              <a:t>at</a:t>
            </a:r>
            <a:r>
              <a:rPr lang="ro-RO" dirty="0">
                <a:solidFill>
                  <a:schemeClr val="tx1"/>
                </a:solidFill>
              </a:rPr>
              <a:t>ilor comparabile se va face conform datelor generale despre tranzac</a:t>
            </a:r>
            <a:r>
              <a:rPr lang="en-US" dirty="0">
                <a:solidFill>
                  <a:schemeClr val="tx1"/>
                </a:solidFill>
              </a:rPr>
              <a:t>t</a:t>
            </a:r>
            <a:r>
              <a:rPr lang="ro-RO" dirty="0">
                <a:solidFill>
                  <a:schemeClr val="tx1"/>
                </a:solidFill>
              </a:rPr>
              <a:t>ii similare sau a indicatorilor financiari aferen</a:t>
            </a:r>
            <a:r>
              <a:rPr lang="en-US" dirty="0">
                <a:solidFill>
                  <a:schemeClr val="tx1"/>
                </a:solidFill>
              </a:rPr>
              <a:t>t</a:t>
            </a:r>
            <a:r>
              <a:rPr lang="ro-RO" dirty="0">
                <a:solidFill>
                  <a:schemeClr val="tx1"/>
                </a:solidFill>
              </a:rPr>
              <a:t>i activit</a:t>
            </a:r>
            <a:r>
              <a:rPr lang="en-US" dirty="0">
                <a:solidFill>
                  <a:schemeClr val="tx1"/>
                </a:solidFill>
              </a:rPr>
              <a:t>at</a:t>
            </a:r>
            <a:r>
              <a:rPr lang="ro-RO" dirty="0">
                <a:solidFill>
                  <a:schemeClr val="tx1"/>
                </a:solidFill>
              </a:rPr>
              <a:t>ilor care urmeaz</a:t>
            </a:r>
            <a:r>
              <a:rPr lang="en-US" dirty="0">
                <a:solidFill>
                  <a:schemeClr val="tx1"/>
                </a:solidFill>
              </a:rPr>
              <a:t>a</a:t>
            </a:r>
            <a:r>
              <a:rPr lang="ro-RO" dirty="0">
                <a:solidFill>
                  <a:schemeClr val="tx1"/>
                </a:solidFill>
              </a:rPr>
              <a:t> a face obiectul ajust</a:t>
            </a:r>
            <a:r>
              <a:rPr lang="en-US" dirty="0">
                <a:solidFill>
                  <a:schemeClr val="tx1"/>
                </a:solidFill>
              </a:rPr>
              <a:t>a</a:t>
            </a:r>
            <a:r>
              <a:rPr lang="ro-RO" dirty="0">
                <a:solidFill>
                  <a:schemeClr val="tx1"/>
                </a:solidFill>
              </a:rPr>
              <a:t>rii/estim</a:t>
            </a:r>
            <a:r>
              <a:rPr lang="en-US" dirty="0">
                <a:solidFill>
                  <a:schemeClr val="tx1"/>
                </a:solidFill>
              </a:rPr>
              <a:t>a</a:t>
            </a:r>
            <a:r>
              <a:rPr lang="ro-RO" dirty="0">
                <a:solidFill>
                  <a:schemeClr val="tx1"/>
                </a:solidFill>
              </a:rPr>
              <a:t>rii </a:t>
            </a:r>
            <a:r>
              <a:rPr lang="en-US" dirty="0">
                <a:solidFill>
                  <a:schemeClr val="tx1"/>
                </a:solidFill>
              </a:rPr>
              <a:t>s</a:t>
            </a:r>
            <a:r>
              <a:rPr lang="ro-RO" dirty="0">
                <a:solidFill>
                  <a:schemeClr val="tx1"/>
                </a:solidFill>
              </a:rPr>
              <a:t>i la care at</a:t>
            </a:r>
            <a:r>
              <a:rPr lang="en-US" dirty="0">
                <a:solidFill>
                  <a:schemeClr val="tx1"/>
                </a:solidFill>
              </a:rPr>
              <a:t>a</a:t>
            </a:r>
            <a:r>
              <a:rPr lang="ro-RO" dirty="0">
                <a:solidFill>
                  <a:schemeClr val="tx1"/>
                </a:solidFill>
              </a:rPr>
              <a:t>t organul de inspec</a:t>
            </a:r>
            <a:r>
              <a:rPr lang="en-US" dirty="0">
                <a:solidFill>
                  <a:schemeClr val="tx1"/>
                </a:solidFill>
              </a:rPr>
              <a:t>t</a:t>
            </a:r>
            <a:r>
              <a:rPr lang="ro-RO" dirty="0">
                <a:solidFill>
                  <a:schemeClr val="tx1"/>
                </a:solidFill>
              </a:rPr>
              <a:t>ie fiscal</a:t>
            </a:r>
            <a:r>
              <a:rPr lang="en-US" dirty="0">
                <a:solidFill>
                  <a:schemeClr val="tx1"/>
                </a:solidFill>
              </a:rPr>
              <a:t>a</a:t>
            </a:r>
            <a:r>
              <a:rPr lang="ro-RO" dirty="0">
                <a:solidFill>
                  <a:schemeClr val="tx1"/>
                </a:solidFill>
              </a:rPr>
              <a:t>, c</a:t>
            </a:r>
            <a:r>
              <a:rPr lang="en-US" dirty="0">
                <a:solidFill>
                  <a:schemeClr val="tx1"/>
                </a:solidFill>
              </a:rPr>
              <a:t>a</a:t>
            </a:r>
            <a:r>
              <a:rPr lang="ro-RO" dirty="0">
                <a:solidFill>
                  <a:schemeClr val="tx1"/>
                </a:solidFill>
              </a:rPr>
              <a:t>t </a:t>
            </a:r>
            <a:r>
              <a:rPr lang="en-US" dirty="0">
                <a:solidFill>
                  <a:schemeClr val="tx1"/>
                </a:solidFill>
              </a:rPr>
              <a:t>s</a:t>
            </a:r>
            <a:r>
              <a:rPr lang="ro-RO" dirty="0">
                <a:solidFill>
                  <a:schemeClr val="tx1"/>
                </a:solidFill>
              </a:rPr>
              <a:t>i contribuabilul/pl</a:t>
            </a:r>
            <a:r>
              <a:rPr lang="en-US" dirty="0">
                <a:solidFill>
                  <a:schemeClr val="tx1"/>
                </a:solidFill>
              </a:rPr>
              <a:t>a</a:t>
            </a:r>
            <a:r>
              <a:rPr lang="ro-RO" dirty="0">
                <a:solidFill>
                  <a:schemeClr val="tx1"/>
                </a:solidFill>
              </a:rPr>
              <a:t>titorul pot avea acces.</a:t>
            </a:r>
            <a:r>
              <a:rPr lang="en-US" dirty="0">
                <a:solidFill>
                  <a:schemeClr val="tx1"/>
                </a:solidFill>
              </a:rPr>
              <a:t> </a:t>
            </a:r>
            <a:endParaRPr lang="en-US" dirty="0" smtClean="0">
              <a:solidFill>
                <a:schemeClr val="tx1"/>
              </a:solidFill>
            </a:endParaRPr>
          </a:p>
          <a:p>
            <a:pPr algn="just"/>
            <a:r>
              <a:rPr lang="en-US" dirty="0" err="1" smtClean="0">
                <a:solidFill>
                  <a:srgbClr val="2EB0A4"/>
                </a:solidFill>
              </a:rPr>
              <a:t>Interpretari</a:t>
            </a:r>
            <a:r>
              <a:rPr lang="en-US" sz="2000" dirty="0" smtClean="0">
                <a:solidFill>
                  <a:srgbClr val="2EB0A4"/>
                </a:solidFill>
              </a:rPr>
              <a:t> </a:t>
            </a:r>
            <a:r>
              <a:rPr lang="en-US" sz="2000" dirty="0" err="1" smtClean="0">
                <a:solidFill>
                  <a:srgbClr val="2EB0A4"/>
                </a:solidFill>
              </a:rPr>
              <a:t>posibile</a:t>
            </a:r>
            <a:r>
              <a:rPr lang="en-US" sz="2000" dirty="0" smtClean="0">
                <a:solidFill>
                  <a:srgbClr val="2EB0A4"/>
                </a:solidFill>
              </a:rPr>
              <a:t>: </a:t>
            </a:r>
          </a:p>
          <a:p>
            <a:pPr marL="285750" indent="-285750" algn="just">
              <a:buFont typeface="Arial" panose="020B0604020202020204" pitchFamily="34" charset="0"/>
              <a:buChar char="•"/>
            </a:pPr>
            <a:r>
              <a:rPr lang="ro-RO" dirty="0" smtClean="0">
                <a:solidFill>
                  <a:schemeClr val="tx1"/>
                </a:solidFill>
              </a:rPr>
              <a:t>Daca </a:t>
            </a:r>
            <a:r>
              <a:rPr lang="ro-RO" dirty="0">
                <a:solidFill>
                  <a:schemeClr val="tx1"/>
                </a:solidFill>
              </a:rPr>
              <a:t>fiscul </a:t>
            </a:r>
            <a:r>
              <a:rPr lang="en-US" dirty="0" err="1" smtClean="0">
                <a:solidFill>
                  <a:schemeClr val="tx1"/>
                </a:solidFill>
              </a:rPr>
              <a:t>detine</a:t>
            </a:r>
            <a:r>
              <a:rPr lang="en-US" dirty="0" smtClean="0">
                <a:solidFill>
                  <a:schemeClr val="tx1"/>
                </a:solidFill>
              </a:rPr>
              <a:t> Or</a:t>
            </a:r>
            <a:r>
              <a:rPr lang="ro-RO" dirty="0" smtClean="0">
                <a:solidFill>
                  <a:schemeClr val="tx1"/>
                </a:solidFill>
              </a:rPr>
              <a:t>bis</a:t>
            </a:r>
            <a:r>
              <a:rPr lang="en-US" dirty="0" smtClean="0">
                <a:solidFill>
                  <a:schemeClr val="tx1"/>
                </a:solidFill>
              </a:rPr>
              <a:t> </a:t>
            </a:r>
            <a:r>
              <a:rPr lang="ro-RO" dirty="0" smtClean="0">
                <a:solidFill>
                  <a:schemeClr val="tx1"/>
                </a:solidFill>
              </a:rPr>
              <a:t>iar </a:t>
            </a:r>
            <a:r>
              <a:rPr lang="ro-RO" dirty="0">
                <a:solidFill>
                  <a:schemeClr val="tx1"/>
                </a:solidFill>
              </a:rPr>
              <a:t>compania detine o alta baza de date (</a:t>
            </a:r>
            <a:r>
              <a:rPr lang="en-US" dirty="0">
                <a:solidFill>
                  <a:schemeClr val="tx1"/>
                </a:solidFill>
              </a:rPr>
              <a:t>T</a:t>
            </a:r>
            <a:r>
              <a:rPr lang="ro-RO" dirty="0">
                <a:solidFill>
                  <a:schemeClr val="tx1"/>
                </a:solidFill>
              </a:rPr>
              <a:t>homson </a:t>
            </a:r>
            <a:r>
              <a:rPr lang="en-US" dirty="0">
                <a:solidFill>
                  <a:schemeClr val="tx1"/>
                </a:solidFill>
              </a:rPr>
              <a:t>R</a:t>
            </a:r>
            <a:r>
              <a:rPr lang="ro-RO" dirty="0">
                <a:solidFill>
                  <a:schemeClr val="tx1"/>
                </a:solidFill>
              </a:rPr>
              <a:t>euters</a:t>
            </a:r>
            <a:r>
              <a:rPr lang="en-US" dirty="0">
                <a:solidFill>
                  <a:schemeClr val="tx1"/>
                </a:solidFill>
              </a:rPr>
              <a:t> </a:t>
            </a:r>
            <a:r>
              <a:rPr lang="en-US" dirty="0" smtClean="0">
                <a:solidFill>
                  <a:schemeClr val="tx1"/>
                </a:solidFill>
              </a:rPr>
              <a:t>– OneSource, Credit info</a:t>
            </a:r>
            <a:r>
              <a:rPr lang="ro-RO" dirty="0" smtClean="0">
                <a:solidFill>
                  <a:schemeClr val="tx1"/>
                </a:solidFill>
              </a:rPr>
              <a:t>)</a:t>
            </a:r>
            <a:r>
              <a:rPr lang="en-US" dirty="0" smtClean="0">
                <a:solidFill>
                  <a:schemeClr val="tx1"/>
                </a:solidFill>
              </a:rPr>
              <a:t>? C</a:t>
            </a:r>
            <a:r>
              <a:rPr lang="ro-RO" dirty="0" smtClean="0">
                <a:solidFill>
                  <a:schemeClr val="tx1"/>
                </a:solidFill>
              </a:rPr>
              <a:t>ompania </a:t>
            </a:r>
            <a:r>
              <a:rPr lang="ro-RO" dirty="0">
                <a:solidFill>
                  <a:schemeClr val="tx1"/>
                </a:solidFill>
              </a:rPr>
              <a:t>trebuie sa dea acces fiscului sa studieze baza de date folosita? </a:t>
            </a:r>
            <a:r>
              <a:rPr lang="en-US" dirty="0" smtClean="0">
                <a:solidFill>
                  <a:schemeClr val="tx1"/>
                </a:solidFill>
              </a:rPr>
              <a:t>!!! </a:t>
            </a:r>
            <a:r>
              <a:rPr lang="ro-RO" dirty="0" smtClean="0">
                <a:solidFill>
                  <a:schemeClr val="tx1"/>
                </a:solidFill>
              </a:rPr>
              <a:t>Acest </a:t>
            </a:r>
            <a:r>
              <a:rPr lang="ro-RO" dirty="0">
                <a:solidFill>
                  <a:schemeClr val="tx1"/>
                </a:solidFill>
              </a:rPr>
              <a:t>lucru poate sa constituie o incalcare de catre contribuabil a contractului cu furnizorul bazei de </a:t>
            </a:r>
            <a:r>
              <a:rPr lang="ro-RO" dirty="0" smtClean="0">
                <a:solidFill>
                  <a:schemeClr val="tx1"/>
                </a:solidFill>
              </a:rPr>
              <a:t>date</a:t>
            </a:r>
            <a:r>
              <a:rPr lang="en-US" dirty="0">
                <a:solidFill>
                  <a:schemeClr val="tx1"/>
                </a:solidFill>
              </a:rPr>
              <a:t>;</a:t>
            </a:r>
            <a:endParaRPr lang="en-US" dirty="0" smtClean="0">
              <a:solidFill>
                <a:schemeClr val="tx1"/>
              </a:solidFill>
            </a:endParaRPr>
          </a:p>
          <a:p>
            <a:pPr marL="342900" indent="-342900" algn="just">
              <a:buFont typeface="Arial" panose="020B0604020202020204" pitchFamily="34" charset="0"/>
              <a:buChar char="•"/>
            </a:pPr>
            <a:endParaRPr lang="en-US" dirty="0" smtClean="0">
              <a:solidFill>
                <a:schemeClr val="tx1"/>
              </a:solidFill>
            </a:endParaRPr>
          </a:p>
          <a:p>
            <a:pPr marL="342900" indent="-342900" algn="just">
              <a:buFont typeface="Arial" panose="020B0604020202020204" pitchFamily="34" charset="0"/>
              <a:buChar char="•"/>
            </a:pPr>
            <a:r>
              <a:rPr lang="en-US" dirty="0" err="1" smtClean="0">
                <a:solidFill>
                  <a:schemeClr val="tx1"/>
                </a:solidFill>
              </a:rPr>
              <a:t>Fiscul</a:t>
            </a:r>
            <a:r>
              <a:rPr lang="en-US" dirty="0" smtClean="0">
                <a:solidFill>
                  <a:schemeClr val="tx1"/>
                </a:solidFill>
              </a:rPr>
              <a:t> </a:t>
            </a:r>
            <a:r>
              <a:rPr lang="en-US" dirty="0" err="1" smtClean="0">
                <a:solidFill>
                  <a:schemeClr val="tx1"/>
                </a:solidFill>
              </a:rPr>
              <a:t>trebuie</a:t>
            </a:r>
            <a:r>
              <a:rPr lang="en-US" dirty="0" smtClean="0">
                <a:solidFill>
                  <a:schemeClr val="tx1"/>
                </a:solidFill>
              </a:rPr>
              <a:t> </a:t>
            </a:r>
            <a:r>
              <a:rPr lang="en-US" dirty="0" err="1" smtClean="0">
                <a:solidFill>
                  <a:schemeClr val="tx1"/>
                </a:solidFill>
              </a:rPr>
              <a:t>sa</a:t>
            </a:r>
            <a:r>
              <a:rPr lang="en-US" dirty="0" smtClean="0">
                <a:solidFill>
                  <a:schemeClr val="tx1"/>
                </a:solidFill>
              </a:rPr>
              <a:t> </a:t>
            </a:r>
            <a:r>
              <a:rPr lang="en-US" dirty="0" err="1" smtClean="0">
                <a:solidFill>
                  <a:schemeClr val="tx1"/>
                </a:solidFill>
              </a:rPr>
              <a:t>tina</a:t>
            </a:r>
            <a:r>
              <a:rPr lang="en-US" dirty="0" smtClean="0">
                <a:solidFill>
                  <a:schemeClr val="tx1"/>
                </a:solidFill>
              </a:rPr>
              <a:t> </a:t>
            </a:r>
            <a:r>
              <a:rPr lang="en-US" dirty="0" err="1" smtClean="0">
                <a:solidFill>
                  <a:schemeClr val="tx1"/>
                </a:solidFill>
              </a:rPr>
              <a:t>cont</a:t>
            </a:r>
            <a:r>
              <a:rPr lang="en-US" dirty="0" smtClean="0">
                <a:solidFill>
                  <a:schemeClr val="tx1"/>
                </a:solidFill>
              </a:rPr>
              <a:t> de </a:t>
            </a:r>
            <a:r>
              <a:rPr lang="en-US" dirty="0" err="1" smtClean="0">
                <a:solidFill>
                  <a:schemeClr val="tx1"/>
                </a:solidFill>
              </a:rPr>
              <a:t>companiile</a:t>
            </a:r>
            <a:r>
              <a:rPr lang="en-US" dirty="0" smtClean="0">
                <a:solidFill>
                  <a:schemeClr val="tx1"/>
                </a:solidFill>
              </a:rPr>
              <a:t> </a:t>
            </a:r>
            <a:r>
              <a:rPr lang="en-US" dirty="0" err="1" smtClean="0">
                <a:solidFill>
                  <a:schemeClr val="tx1"/>
                </a:solidFill>
              </a:rPr>
              <a:t>selectate</a:t>
            </a:r>
            <a:r>
              <a:rPr lang="en-US" dirty="0" smtClean="0">
                <a:solidFill>
                  <a:schemeClr val="tx1"/>
                </a:solidFill>
              </a:rPr>
              <a:t>/</a:t>
            </a:r>
            <a:r>
              <a:rPr lang="en-US" dirty="0" err="1" smtClean="0">
                <a:solidFill>
                  <a:schemeClr val="tx1"/>
                </a:solidFill>
              </a:rPr>
              <a:t>admise</a:t>
            </a:r>
            <a:r>
              <a:rPr lang="en-US" dirty="0" smtClean="0">
                <a:solidFill>
                  <a:schemeClr val="tx1"/>
                </a:solidFill>
              </a:rPr>
              <a:t>/</a:t>
            </a:r>
            <a:r>
              <a:rPr lang="en-US" dirty="0" err="1" smtClean="0">
                <a:solidFill>
                  <a:schemeClr val="tx1"/>
                </a:solidFill>
              </a:rPr>
              <a:t>respinse</a:t>
            </a:r>
            <a:r>
              <a:rPr lang="en-US" dirty="0" smtClean="0">
                <a:solidFill>
                  <a:schemeClr val="tx1"/>
                </a:solidFill>
              </a:rPr>
              <a:t> </a:t>
            </a:r>
            <a:r>
              <a:rPr lang="en-US" dirty="0" err="1" smtClean="0">
                <a:solidFill>
                  <a:schemeClr val="tx1"/>
                </a:solidFill>
              </a:rPr>
              <a:t>mentionate</a:t>
            </a:r>
            <a:r>
              <a:rPr lang="en-US" dirty="0" smtClean="0">
                <a:solidFill>
                  <a:schemeClr val="tx1"/>
                </a:solidFill>
              </a:rPr>
              <a:t> in </a:t>
            </a:r>
            <a:r>
              <a:rPr lang="en-US" dirty="0" err="1" smtClean="0">
                <a:solidFill>
                  <a:schemeClr val="tx1"/>
                </a:solidFill>
              </a:rPr>
              <a:t>baza</a:t>
            </a:r>
            <a:r>
              <a:rPr lang="en-US" dirty="0" smtClean="0">
                <a:solidFill>
                  <a:schemeClr val="tx1"/>
                </a:solidFill>
              </a:rPr>
              <a:t> de date a </a:t>
            </a:r>
            <a:r>
              <a:rPr lang="en-US" dirty="0" err="1" smtClean="0">
                <a:solidFill>
                  <a:schemeClr val="tx1"/>
                </a:solidFill>
              </a:rPr>
              <a:t>companiei</a:t>
            </a:r>
            <a:r>
              <a:rPr lang="en-US" dirty="0" smtClean="0">
                <a:solidFill>
                  <a:schemeClr val="tx1"/>
                </a:solidFill>
              </a:rPr>
              <a:t>. De </a:t>
            </a:r>
            <a:r>
              <a:rPr lang="en-US" dirty="0" err="1" smtClean="0">
                <a:solidFill>
                  <a:schemeClr val="tx1"/>
                </a:solidFill>
              </a:rPr>
              <a:t>exemplu</a:t>
            </a:r>
            <a:r>
              <a:rPr lang="en-US" dirty="0" smtClean="0">
                <a:solidFill>
                  <a:schemeClr val="tx1"/>
                </a:solidFill>
              </a:rPr>
              <a:t> in AMADEUS </a:t>
            </a:r>
            <a:r>
              <a:rPr lang="en-US" dirty="0" err="1" smtClean="0">
                <a:solidFill>
                  <a:schemeClr val="tx1"/>
                </a:solidFill>
              </a:rPr>
              <a:t>sunt</a:t>
            </a:r>
            <a:r>
              <a:rPr lang="en-US" dirty="0" smtClean="0">
                <a:solidFill>
                  <a:schemeClr val="tx1"/>
                </a:solidFill>
              </a:rPr>
              <a:t> </a:t>
            </a:r>
            <a:r>
              <a:rPr lang="en-US" dirty="0" err="1" smtClean="0">
                <a:solidFill>
                  <a:schemeClr val="tx1"/>
                </a:solidFill>
              </a:rPr>
              <a:t>mai</a:t>
            </a:r>
            <a:r>
              <a:rPr lang="en-US" dirty="0" smtClean="0">
                <a:solidFill>
                  <a:schemeClr val="tx1"/>
                </a:solidFill>
              </a:rPr>
              <a:t> </a:t>
            </a:r>
            <a:r>
              <a:rPr lang="en-US" dirty="0" err="1" smtClean="0">
                <a:solidFill>
                  <a:schemeClr val="tx1"/>
                </a:solidFill>
              </a:rPr>
              <a:t>putine</a:t>
            </a:r>
            <a:r>
              <a:rPr lang="en-US" dirty="0" smtClean="0">
                <a:solidFill>
                  <a:schemeClr val="tx1"/>
                </a:solidFill>
              </a:rPr>
              <a:t> </a:t>
            </a:r>
            <a:r>
              <a:rPr lang="en-US" dirty="0" err="1" smtClean="0">
                <a:solidFill>
                  <a:schemeClr val="tx1"/>
                </a:solidFill>
              </a:rPr>
              <a:t>companii</a:t>
            </a:r>
            <a:r>
              <a:rPr lang="en-US" dirty="0" smtClean="0">
                <a:solidFill>
                  <a:schemeClr val="tx1"/>
                </a:solidFill>
              </a:rPr>
              <a:t> </a:t>
            </a:r>
            <a:r>
              <a:rPr lang="en-US" dirty="0" err="1" smtClean="0">
                <a:solidFill>
                  <a:schemeClr val="tx1"/>
                </a:solidFill>
              </a:rPr>
              <a:t>decat</a:t>
            </a:r>
            <a:r>
              <a:rPr lang="en-US" dirty="0" smtClean="0">
                <a:solidFill>
                  <a:schemeClr val="tx1"/>
                </a:solidFill>
              </a:rPr>
              <a:t> in ORBIS, </a:t>
            </a:r>
            <a:r>
              <a:rPr lang="en-US" dirty="0" err="1" smtClean="0">
                <a:solidFill>
                  <a:schemeClr val="tx1"/>
                </a:solidFill>
              </a:rPr>
              <a:t>fiscul</a:t>
            </a:r>
            <a:r>
              <a:rPr lang="en-US" dirty="0" smtClean="0">
                <a:solidFill>
                  <a:schemeClr val="tx1"/>
                </a:solidFill>
              </a:rPr>
              <a:t> nu </a:t>
            </a:r>
            <a:r>
              <a:rPr lang="en-US" dirty="0" err="1" smtClean="0">
                <a:solidFill>
                  <a:schemeClr val="tx1"/>
                </a:solidFill>
              </a:rPr>
              <a:t>poate</a:t>
            </a:r>
            <a:r>
              <a:rPr lang="en-US" dirty="0" smtClean="0">
                <a:solidFill>
                  <a:schemeClr val="tx1"/>
                </a:solidFill>
              </a:rPr>
              <a:t> introduce </a:t>
            </a:r>
            <a:r>
              <a:rPr lang="en-US" dirty="0" err="1" smtClean="0">
                <a:solidFill>
                  <a:schemeClr val="tx1"/>
                </a:solidFill>
              </a:rPr>
              <a:t>companii</a:t>
            </a:r>
            <a:r>
              <a:rPr lang="en-US" dirty="0" smtClean="0">
                <a:solidFill>
                  <a:schemeClr val="tx1"/>
                </a:solidFill>
              </a:rPr>
              <a:t> </a:t>
            </a:r>
            <a:r>
              <a:rPr lang="en-US" dirty="0" err="1" smtClean="0">
                <a:solidFill>
                  <a:schemeClr val="tx1"/>
                </a:solidFill>
              </a:rPr>
              <a:t>noi</a:t>
            </a:r>
            <a:r>
              <a:rPr lang="en-US" dirty="0" smtClean="0">
                <a:solidFill>
                  <a:schemeClr val="tx1"/>
                </a:solidFill>
              </a:rPr>
              <a:t> care </a:t>
            </a:r>
            <a:r>
              <a:rPr lang="en-US" dirty="0" err="1" smtClean="0">
                <a:solidFill>
                  <a:schemeClr val="tx1"/>
                </a:solidFill>
              </a:rPr>
              <a:t>lipsesc</a:t>
            </a:r>
            <a:r>
              <a:rPr lang="en-US" dirty="0" smtClean="0">
                <a:solidFill>
                  <a:schemeClr val="tx1"/>
                </a:solidFill>
              </a:rPr>
              <a:t> din AMADEUS </a:t>
            </a:r>
            <a:r>
              <a:rPr lang="en-US" dirty="0" err="1" smtClean="0">
                <a:solidFill>
                  <a:schemeClr val="tx1"/>
                </a:solidFill>
              </a:rPr>
              <a:t>intrucat</a:t>
            </a:r>
            <a:r>
              <a:rPr lang="en-US" dirty="0" smtClean="0">
                <a:solidFill>
                  <a:schemeClr val="tx1"/>
                </a:solidFill>
              </a:rPr>
              <a:t> </a:t>
            </a:r>
            <a:r>
              <a:rPr lang="en-US" dirty="0" err="1" smtClean="0">
                <a:solidFill>
                  <a:schemeClr val="tx1"/>
                </a:solidFill>
              </a:rPr>
              <a:t>compania</a:t>
            </a:r>
            <a:r>
              <a:rPr lang="en-US" dirty="0" smtClean="0">
                <a:solidFill>
                  <a:schemeClr val="tx1"/>
                </a:solidFill>
              </a:rPr>
              <a:t> nu a </a:t>
            </a:r>
            <a:r>
              <a:rPr lang="en-US" dirty="0" err="1" smtClean="0">
                <a:solidFill>
                  <a:schemeClr val="tx1"/>
                </a:solidFill>
              </a:rPr>
              <a:t>avut</a:t>
            </a:r>
            <a:r>
              <a:rPr lang="en-US" dirty="0" smtClean="0">
                <a:solidFill>
                  <a:schemeClr val="tx1"/>
                </a:solidFill>
              </a:rPr>
              <a:t> </a:t>
            </a:r>
            <a:r>
              <a:rPr lang="en-US" dirty="0" err="1" smtClean="0">
                <a:solidFill>
                  <a:schemeClr val="tx1"/>
                </a:solidFill>
              </a:rPr>
              <a:t>accces</a:t>
            </a:r>
            <a:r>
              <a:rPr lang="en-US" dirty="0" smtClean="0">
                <a:solidFill>
                  <a:schemeClr val="tx1"/>
                </a:solidFill>
              </a:rPr>
              <a:t> la ORBIS;</a:t>
            </a:r>
          </a:p>
          <a:p>
            <a:pPr marL="342900" indent="-342900" algn="just">
              <a:buFont typeface="Arial" panose="020B0604020202020204" pitchFamily="34" charset="0"/>
              <a:buChar char="•"/>
            </a:pPr>
            <a:endParaRPr lang="en-US" dirty="0" smtClean="0">
              <a:solidFill>
                <a:schemeClr val="tx1"/>
              </a:solidFill>
            </a:endParaRPr>
          </a:p>
          <a:p>
            <a:pPr marL="342900" indent="-342900" algn="just">
              <a:buFont typeface="Arial" panose="020B0604020202020204" pitchFamily="34" charset="0"/>
              <a:buChar char="•"/>
            </a:pPr>
            <a:r>
              <a:rPr lang="en-US" dirty="0" err="1" smtClean="0">
                <a:solidFill>
                  <a:schemeClr val="tx1"/>
                </a:solidFill>
              </a:rPr>
              <a:t>Fiscul</a:t>
            </a:r>
            <a:r>
              <a:rPr lang="en-US" dirty="0" smtClean="0">
                <a:solidFill>
                  <a:schemeClr val="tx1"/>
                </a:solidFill>
              </a:rPr>
              <a:t> </a:t>
            </a:r>
            <a:r>
              <a:rPr lang="en-US" dirty="0" err="1" smtClean="0">
                <a:solidFill>
                  <a:schemeClr val="tx1"/>
                </a:solidFill>
              </a:rPr>
              <a:t>trebuie</a:t>
            </a:r>
            <a:r>
              <a:rPr lang="en-US" dirty="0" smtClean="0">
                <a:solidFill>
                  <a:schemeClr val="tx1"/>
                </a:solidFill>
              </a:rPr>
              <a:t> </a:t>
            </a:r>
            <a:r>
              <a:rPr lang="en-US" dirty="0" err="1" smtClean="0">
                <a:solidFill>
                  <a:schemeClr val="tx1"/>
                </a:solidFill>
              </a:rPr>
              <a:t>sa</a:t>
            </a:r>
            <a:r>
              <a:rPr lang="en-US" dirty="0" smtClean="0">
                <a:solidFill>
                  <a:schemeClr val="tx1"/>
                </a:solidFill>
              </a:rPr>
              <a:t> </a:t>
            </a:r>
            <a:r>
              <a:rPr lang="en-US" dirty="0" err="1" smtClean="0">
                <a:solidFill>
                  <a:schemeClr val="tx1"/>
                </a:solidFill>
              </a:rPr>
              <a:t>verifice</a:t>
            </a:r>
            <a:r>
              <a:rPr lang="en-US" dirty="0" smtClean="0">
                <a:solidFill>
                  <a:schemeClr val="tx1"/>
                </a:solidFill>
              </a:rPr>
              <a:t> </a:t>
            </a:r>
            <a:r>
              <a:rPr lang="en-US" dirty="0" err="1" smtClean="0">
                <a:solidFill>
                  <a:schemeClr val="tx1"/>
                </a:solidFill>
              </a:rPr>
              <a:t>studiul</a:t>
            </a:r>
            <a:r>
              <a:rPr lang="en-US" dirty="0" smtClean="0">
                <a:solidFill>
                  <a:schemeClr val="tx1"/>
                </a:solidFill>
              </a:rPr>
              <a:t> </a:t>
            </a:r>
            <a:r>
              <a:rPr lang="en-US" dirty="0" err="1" smtClean="0">
                <a:solidFill>
                  <a:schemeClr val="tx1"/>
                </a:solidFill>
              </a:rPr>
              <a:t>pe</a:t>
            </a:r>
            <a:r>
              <a:rPr lang="en-US" dirty="0" smtClean="0">
                <a:solidFill>
                  <a:schemeClr val="tx1"/>
                </a:solidFill>
              </a:rPr>
              <a:t> </a:t>
            </a:r>
            <a:r>
              <a:rPr lang="en-US" dirty="0" err="1" smtClean="0">
                <a:solidFill>
                  <a:schemeClr val="tx1"/>
                </a:solidFill>
              </a:rPr>
              <a:t>baza</a:t>
            </a:r>
            <a:r>
              <a:rPr lang="en-US" dirty="0" smtClean="0">
                <a:solidFill>
                  <a:schemeClr val="tx1"/>
                </a:solidFill>
              </a:rPr>
              <a:t> de date a </a:t>
            </a:r>
            <a:r>
              <a:rPr lang="en-US" dirty="0" err="1" smtClean="0">
                <a:solidFill>
                  <a:schemeClr val="tx1"/>
                </a:solidFill>
              </a:rPr>
              <a:t>companiei</a:t>
            </a:r>
            <a:r>
              <a:rPr lang="en-US" dirty="0" smtClean="0">
                <a:solidFill>
                  <a:schemeClr val="tx1"/>
                </a:solidFill>
              </a:rPr>
              <a:t> </a:t>
            </a:r>
            <a:r>
              <a:rPr lang="en-US" dirty="0" err="1" smtClean="0">
                <a:solidFill>
                  <a:schemeClr val="tx1"/>
                </a:solidFill>
              </a:rPr>
              <a:t>si</a:t>
            </a:r>
            <a:r>
              <a:rPr lang="en-US" dirty="0" smtClean="0">
                <a:solidFill>
                  <a:schemeClr val="tx1"/>
                </a:solidFill>
              </a:rPr>
              <a:t> </a:t>
            </a:r>
            <a:r>
              <a:rPr lang="en-US" dirty="0" err="1" smtClean="0">
                <a:solidFill>
                  <a:schemeClr val="tx1"/>
                </a:solidFill>
              </a:rPr>
              <a:t>numai</a:t>
            </a:r>
            <a:r>
              <a:rPr lang="en-US" dirty="0" smtClean="0">
                <a:solidFill>
                  <a:schemeClr val="tx1"/>
                </a:solidFill>
              </a:rPr>
              <a:t> in </a:t>
            </a:r>
            <a:r>
              <a:rPr lang="en-US" dirty="0" err="1" smtClean="0">
                <a:solidFill>
                  <a:schemeClr val="tx1"/>
                </a:solidFill>
              </a:rPr>
              <a:t>cazul</a:t>
            </a:r>
            <a:r>
              <a:rPr lang="en-US" dirty="0" smtClean="0">
                <a:solidFill>
                  <a:schemeClr val="tx1"/>
                </a:solidFill>
              </a:rPr>
              <a:t> </a:t>
            </a:r>
            <a:r>
              <a:rPr lang="en-US" dirty="0" err="1" smtClean="0">
                <a:solidFill>
                  <a:schemeClr val="tx1"/>
                </a:solidFill>
              </a:rPr>
              <a:t>companiilor</a:t>
            </a:r>
            <a:r>
              <a:rPr lang="en-US" dirty="0" smtClean="0">
                <a:solidFill>
                  <a:schemeClr val="tx1"/>
                </a:solidFill>
              </a:rPr>
              <a:t> </a:t>
            </a:r>
            <a:r>
              <a:rPr lang="en-US" dirty="0" err="1" smtClean="0">
                <a:solidFill>
                  <a:schemeClr val="tx1"/>
                </a:solidFill>
              </a:rPr>
              <a:t>selectate</a:t>
            </a:r>
            <a:r>
              <a:rPr lang="en-US" dirty="0" smtClean="0">
                <a:solidFill>
                  <a:schemeClr val="tx1"/>
                </a:solidFill>
              </a:rPr>
              <a:t>. </a:t>
            </a:r>
            <a:r>
              <a:rPr lang="en-US" dirty="0" err="1" smtClean="0">
                <a:solidFill>
                  <a:schemeClr val="tx1"/>
                </a:solidFill>
              </a:rPr>
              <a:t>Fiscul</a:t>
            </a:r>
            <a:r>
              <a:rPr lang="en-US" dirty="0" smtClean="0">
                <a:solidFill>
                  <a:schemeClr val="tx1"/>
                </a:solidFill>
              </a:rPr>
              <a:t> </a:t>
            </a:r>
            <a:r>
              <a:rPr lang="en-US" dirty="0" err="1" smtClean="0">
                <a:solidFill>
                  <a:schemeClr val="tx1"/>
                </a:solidFill>
              </a:rPr>
              <a:t>poate</a:t>
            </a:r>
            <a:r>
              <a:rPr lang="en-US" dirty="0" smtClean="0">
                <a:solidFill>
                  <a:schemeClr val="tx1"/>
                </a:solidFill>
              </a:rPr>
              <a:t> </a:t>
            </a:r>
            <a:r>
              <a:rPr lang="en-US" dirty="0" err="1" smtClean="0">
                <a:solidFill>
                  <a:schemeClr val="tx1"/>
                </a:solidFill>
              </a:rPr>
              <a:t>elimina</a:t>
            </a:r>
            <a:r>
              <a:rPr lang="en-US" dirty="0" smtClean="0">
                <a:solidFill>
                  <a:schemeClr val="tx1"/>
                </a:solidFill>
              </a:rPr>
              <a:t> </a:t>
            </a:r>
            <a:r>
              <a:rPr lang="en-US" dirty="0" err="1" smtClean="0">
                <a:solidFill>
                  <a:schemeClr val="tx1"/>
                </a:solidFill>
              </a:rPr>
              <a:t>sau</a:t>
            </a:r>
            <a:r>
              <a:rPr lang="en-US" dirty="0" smtClean="0">
                <a:solidFill>
                  <a:schemeClr val="tx1"/>
                </a:solidFill>
              </a:rPr>
              <a:t> reintroduce </a:t>
            </a:r>
            <a:r>
              <a:rPr lang="en-US" dirty="0" err="1" smtClean="0">
                <a:solidFill>
                  <a:schemeClr val="tx1"/>
                </a:solidFill>
              </a:rPr>
              <a:t>companiile</a:t>
            </a:r>
            <a:r>
              <a:rPr lang="en-US" dirty="0" smtClean="0">
                <a:solidFill>
                  <a:schemeClr val="tx1"/>
                </a:solidFill>
              </a:rPr>
              <a:t> </a:t>
            </a:r>
            <a:r>
              <a:rPr lang="en-US" dirty="0" err="1" smtClean="0">
                <a:solidFill>
                  <a:schemeClr val="tx1"/>
                </a:solidFill>
              </a:rPr>
              <a:t>selectate</a:t>
            </a:r>
            <a:r>
              <a:rPr lang="en-US" dirty="0" smtClean="0">
                <a:solidFill>
                  <a:schemeClr val="tx1"/>
                </a:solidFill>
              </a:rPr>
              <a:t> de </a:t>
            </a:r>
            <a:r>
              <a:rPr lang="en-US" dirty="0" err="1" smtClean="0">
                <a:solidFill>
                  <a:schemeClr val="tx1"/>
                </a:solidFill>
              </a:rPr>
              <a:t>companie</a:t>
            </a:r>
            <a:r>
              <a:rPr lang="en-US" dirty="0" smtClean="0">
                <a:solidFill>
                  <a:schemeClr val="tx1"/>
                </a:solidFill>
              </a:rPr>
              <a:t> </a:t>
            </a:r>
            <a:r>
              <a:rPr lang="en-US" dirty="0" err="1" smtClean="0">
                <a:solidFill>
                  <a:schemeClr val="tx1"/>
                </a:solidFill>
              </a:rPr>
              <a:t>insa</a:t>
            </a:r>
            <a:r>
              <a:rPr lang="en-US" dirty="0" smtClean="0">
                <a:solidFill>
                  <a:schemeClr val="tx1"/>
                </a:solidFill>
              </a:rPr>
              <a:t> nu </a:t>
            </a:r>
            <a:r>
              <a:rPr lang="en-US" dirty="0" err="1" smtClean="0">
                <a:solidFill>
                  <a:schemeClr val="tx1"/>
                </a:solidFill>
              </a:rPr>
              <a:t>poate</a:t>
            </a:r>
            <a:r>
              <a:rPr lang="en-US" dirty="0" smtClean="0">
                <a:solidFill>
                  <a:schemeClr val="tx1"/>
                </a:solidFill>
              </a:rPr>
              <a:t> face un </a:t>
            </a:r>
            <a:r>
              <a:rPr lang="en-US" dirty="0" err="1" smtClean="0">
                <a:solidFill>
                  <a:schemeClr val="tx1"/>
                </a:solidFill>
              </a:rPr>
              <a:t>studiu</a:t>
            </a:r>
            <a:r>
              <a:rPr lang="en-US" dirty="0" smtClean="0">
                <a:solidFill>
                  <a:schemeClr val="tx1"/>
                </a:solidFill>
              </a:rPr>
              <a:t> </a:t>
            </a:r>
            <a:r>
              <a:rPr lang="en-US" dirty="0" err="1" smtClean="0">
                <a:solidFill>
                  <a:schemeClr val="tx1"/>
                </a:solidFill>
              </a:rPr>
              <a:t>nou</a:t>
            </a:r>
            <a:r>
              <a:rPr lang="en-US" dirty="0" smtClean="0">
                <a:solidFill>
                  <a:schemeClr val="tx1"/>
                </a:solidFill>
              </a:rPr>
              <a:t> </a:t>
            </a:r>
            <a:r>
              <a:rPr lang="en-US" dirty="0" err="1" smtClean="0">
                <a:solidFill>
                  <a:schemeClr val="tx1"/>
                </a:solidFill>
              </a:rPr>
              <a:t>daca</a:t>
            </a:r>
            <a:r>
              <a:rPr lang="en-US" dirty="0" smtClean="0">
                <a:solidFill>
                  <a:schemeClr val="tx1"/>
                </a:solidFill>
              </a:rPr>
              <a:t> nu </a:t>
            </a:r>
            <a:r>
              <a:rPr lang="en-US" dirty="0" err="1" smtClean="0">
                <a:solidFill>
                  <a:schemeClr val="tx1"/>
                </a:solidFill>
              </a:rPr>
              <a:t>sunt</a:t>
            </a:r>
            <a:r>
              <a:rPr lang="en-US" dirty="0" smtClean="0">
                <a:solidFill>
                  <a:schemeClr val="tx1"/>
                </a:solidFill>
              </a:rPr>
              <a:t> </a:t>
            </a:r>
            <a:r>
              <a:rPr lang="en-US" dirty="0" err="1" smtClean="0">
                <a:solidFill>
                  <a:schemeClr val="tx1"/>
                </a:solidFill>
              </a:rPr>
              <a:t>aceleasi</a:t>
            </a:r>
            <a:r>
              <a:rPr lang="en-US" dirty="0" smtClean="0">
                <a:solidFill>
                  <a:schemeClr val="tx1"/>
                </a:solidFill>
              </a:rPr>
              <a:t> </a:t>
            </a:r>
            <a:r>
              <a:rPr lang="en-US" dirty="0" err="1" smtClean="0">
                <a:solidFill>
                  <a:schemeClr val="tx1"/>
                </a:solidFill>
              </a:rPr>
              <a:t>baze</a:t>
            </a:r>
            <a:r>
              <a:rPr lang="en-US" dirty="0" smtClean="0">
                <a:solidFill>
                  <a:schemeClr val="tx1"/>
                </a:solidFill>
              </a:rPr>
              <a:t> de date. </a:t>
            </a:r>
          </a:p>
          <a:p>
            <a:pPr algn="just"/>
            <a:endParaRPr lang="en-US" sz="2000" dirty="0"/>
          </a:p>
          <a:p>
            <a:r>
              <a:rPr lang="ro-RO" sz="2000" b="1" dirty="0"/>
              <a:t> </a:t>
            </a:r>
            <a:endParaRPr lang="en-US" sz="2000" dirty="0"/>
          </a:p>
          <a:p>
            <a:r>
              <a:rPr lang="ro-RO" sz="2000" b="1" dirty="0"/>
              <a:t> </a:t>
            </a:r>
            <a:endParaRPr lang="en-US" sz="2000" dirty="0"/>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14</a:t>
            </a:fld>
            <a:endParaRPr lang="en-GB" dirty="0"/>
          </a:p>
        </p:txBody>
      </p:sp>
    </p:spTree>
    <p:extLst>
      <p:ext uri="{BB962C8B-B14F-4D97-AF65-F5344CB8AC3E}">
        <p14:creationId xmlns:p14="http://schemas.microsoft.com/office/powerpoint/2010/main" val="2679964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82734" y="386776"/>
            <a:ext cx="11523182" cy="490682"/>
          </a:xfrm>
        </p:spPr>
        <p:txBody>
          <a:bodyPr/>
          <a:lstStyle/>
          <a:p>
            <a:r>
              <a:rPr lang="en-US" sz="2400" dirty="0" err="1" smtClean="0">
                <a:solidFill>
                  <a:srgbClr val="C00000"/>
                </a:solidFill>
              </a:rPr>
              <a:t>Provocari</a:t>
            </a:r>
            <a:r>
              <a:rPr lang="en-US" sz="2400" dirty="0" smtClean="0">
                <a:solidFill>
                  <a:srgbClr val="C00000"/>
                </a:solidFill>
              </a:rPr>
              <a:t> de </a:t>
            </a:r>
            <a:r>
              <a:rPr lang="en-US" sz="2400" dirty="0" err="1" smtClean="0">
                <a:solidFill>
                  <a:srgbClr val="C00000"/>
                </a:solidFill>
              </a:rPr>
              <a:t>natura</a:t>
            </a:r>
            <a:r>
              <a:rPr lang="en-US" sz="2400" dirty="0" smtClean="0">
                <a:solidFill>
                  <a:srgbClr val="C00000"/>
                </a:solidFill>
              </a:rPr>
              <a:t> </a:t>
            </a:r>
            <a:r>
              <a:rPr lang="en-US" sz="2400" dirty="0" err="1" smtClean="0">
                <a:solidFill>
                  <a:srgbClr val="C00000"/>
                </a:solidFill>
              </a:rPr>
              <a:t>tehnica</a:t>
            </a:r>
            <a:r>
              <a:rPr lang="en-US" sz="2400" dirty="0">
                <a:solidFill>
                  <a:srgbClr val="C00000"/>
                </a:solidFill>
              </a:rPr>
              <a:t/>
            </a:r>
            <a:br>
              <a:rPr lang="en-US" sz="2400" dirty="0">
                <a:solidFill>
                  <a:srgbClr val="C00000"/>
                </a:solidFill>
              </a:rPr>
            </a:br>
            <a:r>
              <a:rPr lang="ro-RO" sz="2400" dirty="0">
                <a:solidFill>
                  <a:srgbClr val="C00000"/>
                </a:solidFill>
              </a:rPr>
              <a:t> </a:t>
            </a:r>
            <a:r>
              <a:rPr lang="en-US" sz="2400" dirty="0">
                <a:solidFill>
                  <a:srgbClr val="C00000"/>
                </a:solidFill>
              </a:rPr>
              <a:t/>
            </a:r>
            <a:br>
              <a:rPr lang="en-US" sz="2400" dirty="0">
                <a:solidFill>
                  <a:srgbClr val="C00000"/>
                </a:solidFill>
              </a:rPr>
            </a:br>
            <a:endParaRPr lang="en-US" sz="2400" dirty="0">
              <a:solidFill>
                <a:srgbClr val="C00000"/>
              </a:solidFill>
            </a:endParaRPr>
          </a:p>
        </p:txBody>
      </p:sp>
      <p:sp>
        <p:nvSpPr>
          <p:cNvPr id="9223" name="Rectangle 7"/>
          <p:cNvSpPr>
            <a:spLocks noGrp="1" noChangeArrowheads="1"/>
          </p:cNvSpPr>
          <p:nvPr>
            <p:ph idx="1"/>
          </p:nvPr>
        </p:nvSpPr>
        <p:spPr>
          <a:xfrm>
            <a:off x="434584" y="1433151"/>
            <a:ext cx="11441787" cy="4944466"/>
          </a:xfrm>
        </p:spPr>
        <p:txBody>
          <a:bodyPr/>
          <a:lstStyle/>
          <a:p>
            <a:r>
              <a:rPr lang="en-US" sz="2000" b="1" dirty="0" err="1" smtClean="0">
                <a:solidFill>
                  <a:srgbClr val="2EB0A4"/>
                </a:solidFill>
              </a:rPr>
              <a:t>Metoda</a:t>
            </a:r>
            <a:r>
              <a:rPr lang="en-US" sz="2000" b="1" dirty="0" smtClean="0">
                <a:solidFill>
                  <a:srgbClr val="2EB0A4"/>
                </a:solidFill>
              </a:rPr>
              <a:t> CUP (</a:t>
            </a:r>
            <a:r>
              <a:rPr lang="en-US" sz="2000" b="1" dirty="0" err="1" smtClean="0">
                <a:solidFill>
                  <a:srgbClr val="2EB0A4"/>
                </a:solidFill>
              </a:rPr>
              <a:t>recomandare</a:t>
            </a:r>
            <a:r>
              <a:rPr lang="en-US" sz="2000" b="1" dirty="0" smtClean="0">
                <a:solidFill>
                  <a:srgbClr val="2EB0A4"/>
                </a:solidFill>
              </a:rPr>
              <a:t> vs </a:t>
            </a:r>
            <a:r>
              <a:rPr lang="en-US" sz="2000" b="1" dirty="0" err="1" smtClean="0">
                <a:solidFill>
                  <a:srgbClr val="2EB0A4"/>
                </a:solidFill>
              </a:rPr>
              <a:t>obligatie</a:t>
            </a:r>
            <a:r>
              <a:rPr lang="en-US" sz="2000" b="1" dirty="0" smtClean="0">
                <a:solidFill>
                  <a:srgbClr val="2EB0A4"/>
                </a:solidFill>
              </a:rPr>
              <a:t>)</a:t>
            </a:r>
            <a:endParaRPr lang="en-US" sz="2000" b="1" dirty="0">
              <a:solidFill>
                <a:srgbClr val="2EB0A4"/>
              </a:solidFill>
            </a:endParaRPr>
          </a:p>
          <a:p>
            <a:r>
              <a:rPr lang="ro-RO" sz="2000" dirty="0"/>
              <a:t> </a:t>
            </a:r>
            <a:endParaRPr lang="en-US" sz="2000" dirty="0"/>
          </a:p>
          <a:p>
            <a:pPr marL="342900" lvl="0" indent="-342900" algn="just">
              <a:buFont typeface="Arial" panose="020B0604020202020204" pitchFamily="34" charset="0"/>
              <a:buChar char="•"/>
            </a:pPr>
            <a:r>
              <a:rPr lang="en-US" sz="2000" dirty="0" err="1" smtClean="0">
                <a:solidFill>
                  <a:schemeClr val="tx1"/>
                </a:solidFill>
              </a:rPr>
              <a:t>Noul</a:t>
            </a:r>
            <a:r>
              <a:rPr lang="en-US" sz="2000" dirty="0" smtClean="0">
                <a:solidFill>
                  <a:schemeClr val="tx1"/>
                </a:solidFill>
              </a:rPr>
              <a:t> </a:t>
            </a:r>
            <a:r>
              <a:rPr lang="en-US" sz="2000" dirty="0" err="1" smtClean="0">
                <a:solidFill>
                  <a:schemeClr val="tx1"/>
                </a:solidFill>
              </a:rPr>
              <a:t>Ordin</a:t>
            </a:r>
            <a:r>
              <a:rPr lang="ro-RO" sz="2000" dirty="0" smtClean="0">
                <a:solidFill>
                  <a:schemeClr val="tx1"/>
                </a:solidFill>
              </a:rPr>
              <a:t> </a:t>
            </a:r>
            <a:r>
              <a:rPr lang="ro-RO" sz="2000" dirty="0">
                <a:solidFill>
                  <a:schemeClr val="tx1"/>
                </a:solidFill>
              </a:rPr>
              <a:t>nu mai contine prevederea expresa cu privire la aplicarea cu prioritate a metodei compararii preturilor CUP (metoda traditionala</a:t>
            </a:r>
            <a:r>
              <a:rPr lang="ro-RO" sz="2000" dirty="0" smtClean="0">
                <a:solidFill>
                  <a:schemeClr val="tx1"/>
                </a:solidFill>
              </a:rPr>
              <a:t>)</a:t>
            </a:r>
            <a:r>
              <a:rPr lang="en-US" sz="2000" dirty="0" smtClean="0">
                <a:solidFill>
                  <a:schemeClr val="tx1"/>
                </a:solidFill>
              </a:rPr>
              <a:t>;</a:t>
            </a:r>
            <a:r>
              <a:rPr lang="ro-RO" sz="2000" dirty="0" smtClean="0">
                <a:solidFill>
                  <a:schemeClr val="tx1"/>
                </a:solidFill>
              </a:rPr>
              <a:t> </a:t>
            </a:r>
            <a:endParaRPr lang="en-US" sz="2000" dirty="0" smtClean="0">
              <a:solidFill>
                <a:schemeClr val="tx1"/>
              </a:solidFill>
            </a:endParaRPr>
          </a:p>
          <a:p>
            <a:pPr lvl="0" algn="just"/>
            <a:endParaRPr lang="en-US" sz="2000" dirty="0">
              <a:solidFill>
                <a:schemeClr val="tx1"/>
              </a:solidFill>
            </a:endParaRPr>
          </a:p>
          <a:p>
            <a:pPr marL="342900" lvl="0" indent="-342900" algn="just">
              <a:buFont typeface="Arial" panose="020B0604020202020204" pitchFamily="34" charset="0"/>
              <a:buChar char="•"/>
            </a:pPr>
            <a:r>
              <a:rPr lang="en-US" sz="2000" dirty="0" smtClean="0">
                <a:solidFill>
                  <a:schemeClr val="tx1"/>
                </a:solidFill>
              </a:rPr>
              <a:t>G</a:t>
            </a:r>
            <a:r>
              <a:rPr lang="ro-RO" sz="2000" dirty="0" smtClean="0">
                <a:solidFill>
                  <a:schemeClr val="tx1"/>
                </a:solidFill>
              </a:rPr>
              <a:t>hidul </a:t>
            </a:r>
            <a:r>
              <a:rPr lang="ro-RO" sz="2000" dirty="0">
                <a:solidFill>
                  <a:schemeClr val="tx1"/>
                </a:solidFill>
              </a:rPr>
              <a:t>OECD contine aceasta </a:t>
            </a:r>
            <a:r>
              <a:rPr lang="ro-RO" sz="2000" dirty="0" smtClean="0">
                <a:solidFill>
                  <a:schemeClr val="tx1"/>
                </a:solidFill>
              </a:rPr>
              <a:t>recomandare</a:t>
            </a:r>
            <a:r>
              <a:rPr lang="en-US" sz="2000" dirty="0" smtClean="0">
                <a:solidFill>
                  <a:schemeClr val="tx1"/>
                </a:solidFill>
              </a:rPr>
              <a:t>;</a:t>
            </a:r>
            <a:r>
              <a:rPr lang="ro-RO" sz="2000" dirty="0" smtClean="0">
                <a:solidFill>
                  <a:schemeClr val="tx1"/>
                </a:solidFill>
              </a:rPr>
              <a:t> </a:t>
            </a:r>
            <a:endParaRPr lang="en-US" sz="2000" dirty="0" smtClean="0">
              <a:solidFill>
                <a:schemeClr val="tx1"/>
              </a:solidFill>
            </a:endParaRPr>
          </a:p>
          <a:p>
            <a:pPr lvl="0" algn="just"/>
            <a:endParaRPr lang="en-US" sz="2000" dirty="0">
              <a:solidFill>
                <a:schemeClr val="tx1"/>
              </a:solidFill>
            </a:endParaRPr>
          </a:p>
          <a:p>
            <a:pPr marL="342900" lvl="0" indent="-342900" algn="just">
              <a:buFont typeface="Arial" panose="020B0604020202020204" pitchFamily="34" charset="0"/>
              <a:buChar char="•"/>
            </a:pPr>
            <a:r>
              <a:rPr lang="en-US" sz="2000" dirty="0" err="1" smtClean="0">
                <a:solidFill>
                  <a:schemeClr val="tx1"/>
                </a:solidFill>
              </a:rPr>
              <a:t>Documentarea</a:t>
            </a:r>
            <a:r>
              <a:rPr lang="en-US" sz="2000" dirty="0" smtClean="0">
                <a:solidFill>
                  <a:schemeClr val="tx1"/>
                </a:solidFill>
              </a:rPr>
              <a:t> </a:t>
            </a:r>
            <a:r>
              <a:rPr lang="en-US" sz="2000" dirty="0" err="1" smtClean="0">
                <a:solidFill>
                  <a:schemeClr val="tx1"/>
                </a:solidFill>
              </a:rPr>
              <a:t>folosind</a:t>
            </a:r>
            <a:r>
              <a:rPr lang="en-US" sz="2000" dirty="0" smtClean="0">
                <a:solidFill>
                  <a:schemeClr val="tx1"/>
                </a:solidFill>
              </a:rPr>
              <a:t> </a:t>
            </a:r>
            <a:r>
              <a:rPr lang="en-US" sz="2000" dirty="0" err="1" smtClean="0">
                <a:solidFill>
                  <a:schemeClr val="tx1"/>
                </a:solidFill>
              </a:rPr>
              <a:t>metode</a:t>
            </a:r>
            <a:r>
              <a:rPr lang="en-US" sz="2000" dirty="0" smtClean="0">
                <a:solidFill>
                  <a:schemeClr val="tx1"/>
                </a:solidFill>
              </a:rPr>
              <a:t> </a:t>
            </a:r>
            <a:r>
              <a:rPr lang="en-US" sz="2000" dirty="0" err="1" smtClean="0">
                <a:solidFill>
                  <a:schemeClr val="tx1"/>
                </a:solidFill>
              </a:rPr>
              <a:t>bazate</a:t>
            </a:r>
            <a:r>
              <a:rPr lang="en-US" sz="2000" dirty="0" smtClean="0">
                <a:solidFill>
                  <a:schemeClr val="tx1"/>
                </a:solidFill>
              </a:rPr>
              <a:t> </a:t>
            </a:r>
            <a:r>
              <a:rPr lang="en-US" sz="2000" dirty="0" err="1" smtClean="0">
                <a:solidFill>
                  <a:schemeClr val="tx1"/>
                </a:solidFill>
              </a:rPr>
              <a:t>pe</a:t>
            </a:r>
            <a:r>
              <a:rPr lang="en-US" sz="2000" dirty="0" smtClean="0">
                <a:solidFill>
                  <a:schemeClr val="tx1"/>
                </a:solidFill>
              </a:rPr>
              <a:t> profit (TNMM in general) </a:t>
            </a:r>
            <a:r>
              <a:rPr lang="en-US" sz="2000" dirty="0" err="1" smtClean="0">
                <a:solidFill>
                  <a:schemeClr val="tx1"/>
                </a:solidFill>
              </a:rPr>
              <a:t>poate</a:t>
            </a:r>
            <a:r>
              <a:rPr lang="en-US" sz="2000" dirty="0" smtClean="0">
                <a:solidFill>
                  <a:schemeClr val="tx1"/>
                </a:solidFill>
              </a:rPr>
              <a:t> fi </a:t>
            </a:r>
            <a:r>
              <a:rPr lang="en-US" sz="2000" dirty="0" err="1" smtClean="0">
                <a:solidFill>
                  <a:schemeClr val="tx1"/>
                </a:solidFill>
              </a:rPr>
              <a:t>folosita</a:t>
            </a:r>
            <a:r>
              <a:rPr lang="en-US" sz="2000" dirty="0" smtClean="0">
                <a:solidFill>
                  <a:schemeClr val="tx1"/>
                </a:solidFill>
              </a:rPr>
              <a:t> optional </a:t>
            </a:r>
            <a:r>
              <a:rPr lang="en-US" sz="2000" dirty="0" err="1" smtClean="0">
                <a:solidFill>
                  <a:schemeClr val="tx1"/>
                </a:solidFill>
              </a:rPr>
              <a:t>chiar</a:t>
            </a:r>
            <a:r>
              <a:rPr lang="en-US" sz="2000" dirty="0" smtClean="0">
                <a:solidFill>
                  <a:schemeClr val="tx1"/>
                </a:solidFill>
              </a:rPr>
              <a:t> </a:t>
            </a:r>
            <a:r>
              <a:rPr lang="en-US" sz="2000" dirty="0" err="1" smtClean="0">
                <a:solidFill>
                  <a:schemeClr val="tx1"/>
                </a:solidFill>
              </a:rPr>
              <a:t>daca</a:t>
            </a:r>
            <a:r>
              <a:rPr lang="en-US" sz="2000" dirty="0" smtClean="0">
                <a:solidFill>
                  <a:schemeClr val="tx1"/>
                </a:solidFill>
              </a:rPr>
              <a:t> se </a:t>
            </a:r>
            <a:r>
              <a:rPr lang="en-US" sz="2000" dirty="0" err="1" smtClean="0">
                <a:solidFill>
                  <a:schemeClr val="tx1"/>
                </a:solidFill>
              </a:rPr>
              <a:t>poate</a:t>
            </a:r>
            <a:r>
              <a:rPr lang="en-US" sz="2000" dirty="0" smtClean="0">
                <a:solidFill>
                  <a:schemeClr val="tx1"/>
                </a:solidFill>
              </a:rPr>
              <a:t> </a:t>
            </a:r>
            <a:r>
              <a:rPr lang="en-US" sz="2000" dirty="0" err="1" smtClean="0">
                <a:solidFill>
                  <a:schemeClr val="tx1"/>
                </a:solidFill>
              </a:rPr>
              <a:t>aplica</a:t>
            </a:r>
            <a:r>
              <a:rPr lang="en-US" sz="2000" dirty="0" smtClean="0">
                <a:solidFill>
                  <a:schemeClr val="tx1"/>
                </a:solidFill>
              </a:rPr>
              <a:t> CUP? </a:t>
            </a:r>
            <a:endParaRPr lang="en-US" sz="2000" dirty="0">
              <a:solidFill>
                <a:schemeClr val="tx1"/>
              </a:solidFill>
            </a:endParaRPr>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15</a:t>
            </a:fld>
            <a:endParaRPr lang="en-GB" dirty="0"/>
          </a:p>
        </p:txBody>
      </p:sp>
    </p:spTree>
    <p:extLst>
      <p:ext uri="{BB962C8B-B14F-4D97-AF65-F5344CB8AC3E}">
        <p14:creationId xmlns:p14="http://schemas.microsoft.com/office/powerpoint/2010/main" val="4091848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734291" y="2078182"/>
            <a:ext cx="8077200" cy="3332018"/>
          </a:xfrm>
          <a:prstGeom prst="rect">
            <a:avLst/>
          </a:prstGeom>
          <a:noFill/>
          <a:ln w="9525">
            <a:noFill/>
            <a:miter lim="800000"/>
            <a:headEnd/>
            <a:tailEnd/>
          </a:ln>
        </p:spPr>
        <p:txBody>
          <a:bodyPr/>
          <a:lstStyle/>
          <a:p>
            <a:pPr algn="l"/>
            <a:r>
              <a:rPr lang="ro-RO" sz="1600" dirty="0" smtClean="0">
                <a:latin typeface="+mj-lt"/>
              </a:rPr>
              <a:t>DAN BĂRĂSCU</a:t>
            </a:r>
            <a:endParaRPr lang="en-US" sz="1600" dirty="0" smtClean="0">
              <a:latin typeface="+mj-lt"/>
            </a:endParaRPr>
          </a:p>
          <a:p>
            <a:pPr algn="l"/>
            <a:r>
              <a:rPr lang="en-US" sz="1600" dirty="0" err="1" smtClean="0">
                <a:latin typeface="+mj-lt"/>
              </a:rPr>
              <a:t>Partener</a:t>
            </a:r>
            <a:r>
              <a:rPr lang="en-US" sz="1600" dirty="0" smtClean="0">
                <a:latin typeface="+mj-lt"/>
              </a:rPr>
              <a:t>, ITC</a:t>
            </a:r>
          </a:p>
          <a:p>
            <a:pPr algn="l"/>
            <a:r>
              <a:rPr lang="en-US" sz="1400" dirty="0" smtClean="0">
                <a:latin typeface="+mj-lt"/>
              </a:rPr>
              <a:t>Tax Department</a:t>
            </a:r>
          </a:p>
          <a:p>
            <a:pPr algn="l"/>
            <a:r>
              <a:rPr lang="en-US" sz="1400" dirty="0" smtClean="0">
                <a:latin typeface="+mj-lt"/>
              </a:rPr>
              <a:t>Mobile: +40 728 999 610</a:t>
            </a:r>
          </a:p>
          <a:p>
            <a:pPr algn="l"/>
            <a:r>
              <a:rPr lang="en-US" sz="1400" dirty="0" smtClean="0">
                <a:latin typeface="+mj-lt"/>
                <a:hlinkClick r:id="rId3"/>
              </a:rPr>
              <a:t>dan.barascu@bdo.ro</a:t>
            </a:r>
            <a:endParaRPr lang="en-US" sz="1400" dirty="0" smtClean="0">
              <a:latin typeface="+mj-lt"/>
            </a:endParaRPr>
          </a:p>
          <a:p>
            <a:pPr algn="l"/>
            <a:r>
              <a:rPr lang="en-US" sz="1400" dirty="0" smtClean="0">
                <a:latin typeface="+mj-lt"/>
              </a:rPr>
              <a:t> </a:t>
            </a:r>
          </a:p>
          <a:p>
            <a:pPr algn="l"/>
            <a:r>
              <a:rPr lang="en-US" sz="1400" dirty="0" smtClean="0">
                <a:latin typeface="+mj-lt"/>
              </a:rPr>
              <a:t>BDO Tax SRL</a:t>
            </a:r>
          </a:p>
          <a:p>
            <a:pPr algn="l"/>
            <a:r>
              <a:rPr lang="en-US" sz="1400" dirty="0" smtClean="0">
                <a:latin typeface="+mj-lt"/>
              </a:rPr>
              <a:t>Victory Business Center</a:t>
            </a:r>
          </a:p>
          <a:p>
            <a:pPr algn="l"/>
            <a:r>
              <a:rPr lang="en-US" sz="1400" dirty="0" smtClean="0">
                <a:latin typeface="+mj-lt"/>
              </a:rPr>
              <a:t>24 </a:t>
            </a:r>
            <a:r>
              <a:rPr lang="en-US" sz="1400" dirty="0" err="1" smtClean="0">
                <a:latin typeface="+mj-lt"/>
              </a:rPr>
              <a:t>Invingatorilor</a:t>
            </a:r>
            <a:r>
              <a:rPr lang="en-US" sz="1400" dirty="0" smtClean="0">
                <a:latin typeface="+mj-lt"/>
              </a:rPr>
              <a:t> Street</a:t>
            </a:r>
          </a:p>
          <a:p>
            <a:pPr algn="l"/>
            <a:r>
              <a:rPr lang="en-US" sz="1400" dirty="0" smtClean="0">
                <a:latin typeface="+mj-lt"/>
              </a:rPr>
              <a:t>Bucharest 3</a:t>
            </a:r>
          </a:p>
          <a:p>
            <a:pPr algn="l"/>
            <a:r>
              <a:rPr lang="en-US" sz="1400" dirty="0" smtClean="0">
                <a:latin typeface="+mj-lt"/>
              </a:rPr>
              <a:t>030922</a:t>
            </a:r>
          </a:p>
          <a:p>
            <a:pPr algn="l"/>
            <a:r>
              <a:rPr lang="en-US" sz="1400" dirty="0" smtClean="0">
                <a:latin typeface="+mj-lt"/>
              </a:rPr>
              <a:t>ROMANIA</a:t>
            </a:r>
          </a:p>
          <a:p>
            <a:pPr algn="l"/>
            <a:r>
              <a:rPr lang="en-US" sz="1400" dirty="0" smtClean="0">
                <a:latin typeface="+mj-lt"/>
              </a:rPr>
              <a:t>Office: +40 21 319 94 76</a:t>
            </a:r>
          </a:p>
          <a:p>
            <a:pPr algn="l"/>
            <a:r>
              <a:rPr lang="en-US" sz="1400" dirty="0" smtClean="0">
                <a:latin typeface="+mj-lt"/>
              </a:rPr>
              <a:t>Fax: +40 21 319 94 77</a:t>
            </a:r>
          </a:p>
          <a:p>
            <a:pPr algn="l"/>
            <a:r>
              <a:rPr lang="en-US" sz="1400" dirty="0" smtClean="0">
                <a:latin typeface="+mj-lt"/>
                <a:hlinkClick r:id="rId4" tooltip="blocked::http://www.bdo.ro/&#10;http://www.bdo.com/"/>
              </a:rPr>
              <a:t>www.bdo.ro</a:t>
            </a:r>
            <a:endParaRPr lang="en-US" sz="1400" dirty="0" smtClean="0">
              <a:latin typeface="+mj-lt"/>
            </a:endParaRPr>
          </a:p>
          <a:p>
            <a:pPr marL="552450" indent="-552450" algn="l" eaLnBrk="0" hangingPunct="0">
              <a:spcBef>
                <a:spcPct val="20000"/>
              </a:spcBef>
            </a:pPr>
            <a:endParaRPr lang="en-US" sz="1600" dirty="0" smtClean="0">
              <a:latin typeface="+mj-lt"/>
            </a:endParaRPr>
          </a:p>
        </p:txBody>
      </p:sp>
      <p:sp>
        <p:nvSpPr>
          <p:cNvPr id="13" name="Rectangle 3"/>
          <p:cNvSpPr>
            <a:spLocks noChangeArrowheads="1"/>
          </p:cNvSpPr>
          <p:nvPr/>
        </p:nvSpPr>
        <p:spPr bwMode="auto">
          <a:xfrm>
            <a:off x="0" y="1357747"/>
            <a:ext cx="11907982" cy="523220"/>
          </a:xfrm>
          <a:prstGeom prst="rect">
            <a:avLst/>
          </a:prstGeom>
          <a:noFill/>
          <a:ln w="9525">
            <a:noFill/>
            <a:miter lim="800000"/>
            <a:headEnd/>
            <a:tailEnd/>
          </a:ln>
        </p:spPr>
        <p:txBody>
          <a:bodyPr wrap="square">
            <a:spAutoFit/>
          </a:bodyPr>
          <a:lstStyle/>
          <a:p>
            <a:pPr algn="ctr" eaLnBrk="0" hangingPunct="0">
              <a:spcBef>
                <a:spcPct val="20000"/>
              </a:spcBef>
            </a:pPr>
            <a:r>
              <a:rPr lang="en-US" sz="2800" dirty="0" smtClean="0">
                <a:latin typeface="+mj-lt"/>
                <a:ea typeface="+mj-ea"/>
                <a:cs typeface="+mj-cs"/>
              </a:rPr>
              <a:t>V</a:t>
            </a:r>
            <a:r>
              <a:rPr lang="ro-RO" sz="2800" dirty="0">
                <a:ea typeface="+mj-ea"/>
                <a:cs typeface="+mj-cs"/>
              </a:rPr>
              <a:t>a</a:t>
            </a:r>
            <a:r>
              <a:rPr lang="en-US" sz="2800" dirty="0" smtClean="0">
                <a:latin typeface="+mj-lt"/>
                <a:ea typeface="+mj-ea"/>
                <a:cs typeface="+mj-cs"/>
              </a:rPr>
              <a:t> </a:t>
            </a:r>
            <a:r>
              <a:rPr lang="en-US" sz="2800" dirty="0" err="1" smtClean="0">
                <a:latin typeface="+mj-lt"/>
                <a:ea typeface="+mj-ea"/>
                <a:cs typeface="+mj-cs"/>
              </a:rPr>
              <a:t>mul</a:t>
            </a:r>
            <a:r>
              <a:rPr lang="ro-RO" sz="2800" dirty="0" err="1">
                <a:ea typeface="+mj-ea"/>
                <a:cs typeface="+mj-cs"/>
              </a:rPr>
              <a:t>t</a:t>
            </a:r>
            <a:r>
              <a:rPr lang="en-US" sz="2800" dirty="0" err="1" smtClean="0">
                <a:latin typeface="+mj-lt"/>
                <a:ea typeface="+mj-ea"/>
                <a:cs typeface="+mj-cs"/>
              </a:rPr>
              <a:t>umesc</a:t>
            </a:r>
            <a:r>
              <a:rPr lang="en-US" sz="2800" dirty="0">
                <a:latin typeface="+mj-lt"/>
                <a:ea typeface="+mj-ea"/>
                <a:cs typeface="+mj-cs"/>
              </a:rPr>
              <a:t>.</a:t>
            </a:r>
          </a:p>
        </p:txBody>
      </p:sp>
      <p:sp>
        <p:nvSpPr>
          <p:cNvPr id="4" name="Rectangle 3"/>
          <p:cNvSpPr/>
          <p:nvPr/>
        </p:nvSpPr>
        <p:spPr bwMode="auto">
          <a:xfrm>
            <a:off x="831272" y="6130635"/>
            <a:ext cx="3075709" cy="602673"/>
          </a:xfrm>
          <a:prstGeom prst="rect">
            <a:avLst/>
          </a:prstGeom>
          <a:solidFill>
            <a:schemeClr val="bg1"/>
          </a:solidFill>
          <a:ln w="25400" cap="flat" cmpd="sng" algn="ctr">
            <a:solidFill>
              <a:schemeClr val="bg1"/>
            </a:solidFill>
            <a:prstDash val="solid"/>
            <a:round/>
            <a:headEnd type="none" w="med" len="med"/>
            <a:tailEnd type="triangle" w="lg"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bg1"/>
              </a:solidFill>
              <a:effectLst/>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22824" y="2223606"/>
            <a:ext cx="11523182" cy="1511300"/>
          </a:xfrm>
        </p:spPr>
        <p:txBody>
          <a:bodyPr/>
          <a:lstStyle/>
          <a:p>
            <a:r>
              <a:rPr lang="en-US" sz="2400" dirty="0" err="1" smtClean="0">
                <a:solidFill>
                  <a:srgbClr val="98002E"/>
                </a:solidFill>
              </a:rPr>
              <a:t>Ordinul</a:t>
            </a:r>
            <a:r>
              <a:rPr lang="en-US" sz="2400" dirty="0" smtClean="0">
                <a:solidFill>
                  <a:srgbClr val="98002E"/>
                </a:solidFill>
              </a:rPr>
              <a:t> ANAF nr. 442/22.01.2016 </a:t>
            </a:r>
            <a:r>
              <a:rPr lang="en-US" sz="2400" dirty="0" err="1" smtClean="0">
                <a:solidFill>
                  <a:srgbClr val="98002E"/>
                </a:solidFill>
              </a:rPr>
              <a:t>privind</a:t>
            </a:r>
            <a:r>
              <a:rPr lang="en-US" sz="2400" dirty="0" smtClean="0">
                <a:solidFill>
                  <a:srgbClr val="98002E"/>
                </a:solidFill>
              </a:rPr>
              <a:t> </a:t>
            </a:r>
            <a:r>
              <a:rPr lang="en-US" sz="2400" dirty="0" err="1" smtClean="0">
                <a:solidFill>
                  <a:srgbClr val="98002E"/>
                </a:solidFill>
              </a:rPr>
              <a:t>cuantumul</a:t>
            </a:r>
            <a:r>
              <a:rPr lang="en-US" sz="2400" dirty="0" smtClean="0">
                <a:solidFill>
                  <a:srgbClr val="98002E"/>
                </a:solidFill>
              </a:rPr>
              <a:t> </a:t>
            </a:r>
            <a:r>
              <a:rPr lang="en-US" sz="2400" dirty="0" err="1" smtClean="0">
                <a:solidFill>
                  <a:srgbClr val="98002E"/>
                </a:solidFill>
              </a:rPr>
              <a:t>tranzactiilor</a:t>
            </a:r>
            <a:r>
              <a:rPr lang="en-US" sz="2400" dirty="0" smtClean="0">
                <a:solidFill>
                  <a:srgbClr val="98002E"/>
                </a:solidFill>
              </a:rPr>
              <a:t>, </a:t>
            </a:r>
            <a:r>
              <a:rPr lang="en-US" sz="2400" dirty="0" err="1" smtClean="0">
                <a:solidFill>
                  <a:srgbClr val="98002E"/>
                </a:solidFill>
              </a:rPr>
              <a:t>termenele</a:t>
            </a:r>
            <a:r>
              <a:rPr lang="en-US" sz="2400" dirty="0" smtClean="0">
                <a:solidFill>
                  <a:srgbClr val="98002E"/>
                </a:solidFill>
              </a:rPr>
              <a:t> </a:t>
            </a:r>
            <a:r>
              <a:rPr lang="en-US" sz="2400" dirty="0" err="1" smtClean="0">
                <a:solidFill>
                  <a:srgbClr val="98002E"/>
                </a:solidFill>
              </a:rPr>
              <a:t>pentru</a:t>
            </a:r>
            <a:r>
              <a:rPr lang="en-US" sz="2400" dirty="0" smtClean="0">
                <a:solidFill>
                  <a:srgbClr val="98002E"/>
                </a:solidFill>
              </a:rPr>
              <a:t> </a:t>
            </a:r>
            <a:r>
              <a:rPr lang="en-US" sz="2400" dirty="0" err="1" smtClean="0">
                <a:solidFill>
                  <a:srgbClr val="98002E"/>
                </a:solidFill>
              </a:rPr>
              <a:t>intocmire</a:t>
            </a:r>
            <a:r>
              <a:rPr lang="en-US" sz="2400" dirty="0" smtClean="0">
                <a:solidFill>
                  <a:srgbClr val="98002E"/>
                </a:solidFill>
              </a:rPr>
              <a:t>, </a:t>
            </a:r>
            <a:r>
              <a:rPr lang="en-US" sz="2400" dirty="0" err="1" smtClean="0">
                <a:solidFill>
                  <a:srgbClr val="98002E"/>
                </a:solidFill>
              </a:rPr>
              <a:t>continutul</a:t>
            </a:r>
            <a:r>
              <a:rPr lang="en-US" sz="2400" dirty="0" smtClean="0">
                <a:solidFill>
                  <a:srgbClr val="98002E"/>
                </a:solidFill>
              </a:rPr>
              <a:t> </a:t>
            </a:r>
            <a:r>
              <a:rPr lang="en-US" sz="2400" dirty="0" err="1" smtClean="0">
                <a:solidFill>
                  <a:srgbClr val="98002E"/>
                </a:solidFill>
              </a:rPr>
              <a:t>si</a:t>
            </a:r>
            <a:r>
              <a:rPr lang="en-US" sz="2400" dirty="0" smtClean="0">
                <a:solidFill>
                  <a:srgbClr val="98002E"/>
                </a:solidFill>
              </a:rPr>
              <a:t> </a:t>
            </a:r>
            <a:r>
              <a:rPr lang="en-US" sz="2400" dirty="0" err="1" smtClean="0">
                <a:solidFill>
                  <a:srgbClr val="98002E"/>
                </a:solidFill>
              </a:rPr>
              <a:t>conditiile</a:t>
            </a:r>
            <a:r>
              <a:rPr lang="en-US" sz="2400" dirty="0" smtClean="0">
                <a:solidFill>
                  <a:srgbClr val="98002E"/>
                </a:solidFill>
              </a:rPr>
              <a:t> de </a:t>
            </a:r>
            <a:r>
              <a:rPr lang="en-US" sz="2400" dirty="0" err="1" smtClean="0">
                <a:solidFill>
                  <a:srgbClr val="98002E"/>
                </a:solidFill>
              </a:rPr>
              <a:t>solicitare</a:t>
            </a:r>
            <a:r>
              <a:rPr lang="en-US" sz="2400" dirty="0" smtClean="0">
                <a:solidFill>
                  <a:srgbClr val="98002E"/>
                </a:solidFill>
              </a:rPr>
              <a:t> a </a:t>
            </a:r>
            <a:r>
              <a:rPr lang="en-US" sz="2400" dirty="0" err="1" smtClean="0">
                <a:solidFill>
                  <a:srgbClr val="98002E"/>
                </a:solidFill>
              </a:rPr>
              <a:t>dosarului</a:t>
            </a:r>
            <a:r>
              <a:rPr lang="en-US" sz="2400" dirty="0" smtClean="0">
                <a:solidFill>
                  <a:srgbClr val="98002E"/>
                </a:solidFill>
              </a:rPr>
              <a:t> </a:t>
            </a:r>
            <a:r>
              <a:rPr lang="en-US" sz="2400" dirty="0" err="1" smtClean="0">
                <a:solidFill>
                  <a:srgbClr val="98002E"/>
                </a:solidFill>
              </a:rPr>
              <a:t>preturilor</a:t>
            </a:r>
            <a:r>
              <a:rPr lang="en-US" sz="2400" dirty="0" smtClean="0">
                <a:solidFill>
                  <a:srgbClr val="98002E"/>
                </a:solidFill>
              </a:rPr>
              <a:t> de transfer </a:t>
            </a:r>
            <a:r>
              <a:rPr lang="en-US" sz="2400" dirty="0" err="1" smtClean="0">
                <a:solidFill>
                  <a:srgbClr val="98002E"/>
                </a:solidFill>
              </a:rPr>
              <a:t>si</a:t>
            </a:r>
            <a:r>
              <a:rPr lang="en-US" sz="2400" dirty="0" smtClean="0">
                <a:solidFill>
                  <a:srgbClr val="98002E"/>
                </a:solidFill>
              </a:rPr>
              <a:t> </a:t>
            </a:r>
            <a:r>
              <a:rPr lang="en-US" sz="2400" dirty="0" err="1" smtClean="0">
                <a:solidFill>
                  <a:srgbClr val="98002E"/>
                </a:solidFill>
              </a:rPr>
              <a:t>procedura</a:t>
            </a:r>
            <a:r>
              <a:rPr lang="en-US" sz="2400" dirty="0" smtClean="0">
                <a:solidFill>
                  <a:srgbClr val="98002E"/>
                </a:solidFill>
              </a:rPr>
              <a:t> de </a:t>
            </a:r>
            <a:r>
              <a:rPr lang="en-US" sz="2400" dirty="0" err="1" smtClean="0">
                <a:solidFill>
                  <a:srgbClr val="98002E"/>
                </a:solidFill>
              </a:rPr>
              <a:t>ajustare</a:t>
            </a:r>
            <a:r>
              <a:rPr lang="en-US" sz="2400" dirty="0" smtClean="0">
                <a:solidFill>
                  <a:srgbClr val="98002E"/>
                </a:solidFill>
              </a:rPr>
              <a:t>/</a:t>
            </a:r>
            <a:r>
              <a:rPr lang="en-US" sz="2400" dirty="0" err="1" smtClean="0">
                <a:solidFill>
                  <a:srgbClr val="98002E"/>
                </a:solidFill>
              </a:rPr>
              <a:t>estimare</a:t>
            </a:r>
            <a:r>
              <a:rPr lang="en-US" sz="2400" dirty="0" smtClean="0">
                <a:solidFill>
                  <a:srgbClr val="98002E"/>
                </a:solidFill>
              </a:rPr>
              <a:t> a </a:t>
            </a:r>
            <a:r>
              <a:rPr lang="en-US" sz="2400" dirty="0" err="1" smtClean="0">
                <a:solidFill>
                  <a:srgbClr val="98002E"/>
                </a:solidFill>
              </a:rPr>
              <a:t>preturilor</a:t>
            </a:r>
            <a:r>
              <a:rPr lang="en-US" sz="2400" dirty="0" smtClean="0">
                <a:solidFill>
                  <a:srgbClr val="98002E"/>
                </a:solidFill>
              </a:rPr>
              <a:t> de transfer.</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 </a:t>
            </a:r>
            <a:br>
              <a:rPr lang="en-US" sz="2400" dirty="0" smtClean="0">
                <a:solidFill>
                  <a:srgbClr val="C00000"/>
                </a:solidFill>
              </a:rPr>
            </a:br>
            <a:r>
              <a:rPr lang="en-US" sz="2400" dirty="0" smtClean="0">
                <a:solidFill>
                  <a:srgbClr val="98002E"/>
                </a:solidFill>
              </a:rPr>
              <a:t>M.O. nr. 74 /02.02.2016</a:t>
            </a:r>
            <a:endParaRPr lang="en-GB" sz="2400" dirty="0">
              <a:solidFill>
                <a:srgbClr val="98002E"/>
              </a:solidFill>
            </a:endParaRPr>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2</a:t>
            </a:fld>
            <a:endParaRPr lang="en-GB" dirty="0"/>
          </a:p>
        </p:txBody>
      </p:sp>
    </p:spTree>
    <p:extLst>
      <p:ext uri="{BB962C8B-B14F-4D97-AF65-F5344CB8AC3E}">
        <p14:creationId xmlns:p14="http://schemas.microsoft.com/office/powerpoint/2010/main" val="330769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98516" y="317790"/>
            <a:ext cx="11523182" cy="490682"/>
          </a:xfrm>
        </p:spPr>
        <p:txBody>
          <a:bodyPr/>
          <a:lstStyle/>
          <a:p>
            <a:r>
              <a:rPr lang="en-US" sz="2400" dirty="0" smtClean="0">
                <a:solidFill>
                  <a:srgbClr val="C00000"/>
                </a:solidFill>
              </a:rPr>
              <a:t>CRITERII</a:t>
            </a:r>
            <a:endParaRPr lang="en-US" sz="2400" dirty="0">
              <a:solidFill>
                <a:srgbClr val="C00000"/>
              </a:solidFill>
            </a:endParaRPr>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3</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651296917"/>
              </p:ext>
            </p:extLst>
          </p:nvPr>
        </p:nvGraphicFramePr>
        <p:xfrm>
          <a:off x="309093" y="736450"/>
          <a:ext cx="11397803" cy="5428302"/>
        </p:xfrm>
        <a:graphic>
          <a:graphicData uri="http://schemas.openxmlformats.org/drawingml/2006/table">
            <a:tbl>
              <a:tblPr firstRow="1" bandRow="1">
                <a:tableStyleId>{5C22544A-7EE6-4342-B048-85BDC9FD1C3A}</a:tableStyleId>
              </a:tblPr>
              <a:tblGrid>
                <a:gridCol w="2157556"/>
                <a:gridCol w="2421037"/>
                <a:gridCol w="2111828"/>
                <a:gridCol w="2350450"/>
                <a:gridCol w="2356932"/>
              </a:tblGrid>
              <a:tr h="934597">
                <a:tc gridSpan="2">
                  <a:txBody>
                    <a:bodyPr/>
                    <a:lstStyle/>
                    <a:p>
                      <a:pPr algn="ctr" rtl="0" fontAlgn="ctr"/>
                      <a:r>
                        <a:rPr lang="en-US" sz="1600" u="none" strike="noStrike" dirty="0">
                          <a:effectLst/>
                        </a:rPr>
                        <a:t>Mari </a:t>
                      </a:r>
                      <a:r>
                        <a:rPr lang="en-US" sz="1600" u="none" strike="noStrike" dirty="0" err="1">
                          <a:effectLst/>
                        </a:rPr>
                        <a:t>contribuabili</a:t>
                      </a:r>
                      <a:endParaRPr lang="en-US" sz="1600" b="1" i="0" u="none" strike="noStrike" dirty="0">
                        <a:solidFill>
                          <a:srgbClr val="FFFFFF"/>
                        </a:solidFill>
                        <a:effectLst/>
                        <a:latin typeface="Trebuchet MS" panose="020B0603020202020204" pitchFamily="34" charset="0"/>
                      </a:endParaRPr>
                    </a:p>
                  </a:txBody>
                  <a:tcPr marL="5967" marR="5967" marT="5967" marB="0" anchor="ctr"/>
                </a:tc>
                <a:tc hMerge="1">
                  <a:txBody>
                    <a:bodyPr/>
                    <a:lstStyle/>
                    <a:p>
                      <a:endParaRPr lang="en-US"/>
                    </a:p>
                  </a:txBody>
                  <a:tcPr/>
                </a:tc>
                <a:tc gridSpan="2">
                  <a:txBody>
                    <a:bodyPr/>
                    <a:lstStyle/>
                    <a:p>
                      <a:pPr marL="285750" indent="-285750" algn="l" rtl="0" fontAlgn="ctr">
                        <a:buFont typeface="Arial" panose="020B0604020202020204" pitchFamily="34" charset="0"/>
                        <a:buChar char="•"/>
                      </a:pPr>
                      <a:r>
                        <a:rPr lang="it-IT" sz="1600" u="none" strike="noStrike" dirty="0">
                          <a:effectLst/>
                        </a:rPr>
                        <a:t>Mari contribuabili care nu indeplinesc pragul de semnificatie </a:t>
                      </a:r>
                      <a:r>
                        <a:rPr lang="it-IT" sz="1600" u="none" strike="noStrike" dirty="0" smtClean="0">
                          <a:effectLst/>
                        </a:rPr>
                        <a:t>1</a:t>
                      </a:r>
                    </a:p>
                    <a:p>
                      <a:pPr marL="0" indent="0" algn="l" rtl="0" fontAlgn="ctr">
                        <a:buFont typeface="Arial" panose="020B0604020202020204" pitchFamily="34" charset="0"/>
                        <a:buNone/>
                      </a:pPr>
                      <a:r>
                        <a:rPr lang="it-IT" sz="1600" u="none" strike="noStrike" dirty="0" smtClean="0">
                          <a:effectLst/>
                        </a:rPr>
                        <a:t> </a:t>
                      </a:r>
                    </a:p>
                    <a:p>
                      <a:pPr marL="285750" indent="-285750" algn="l" rtl="0" fontAlgn="ctr">
                        <a:buFont typeface="Arial" panose="020B0604020202020204" pitchFamily="34" charset="0"/>
                        <a:buChar char="•"/>
                      </a:pPr>
                      <a:r>
                        <a:rPr lang="it-IT" sz="1600" u="none" strike="noStrike" dirty="0" smtClean="0">
                          <a:effectLst/>
                        </a:rPr>
                        <a:t>Contribuabilii </a:t>
                      </a:r>
                      <a:r>
                        <a:rPr lang="it-IT" sz="1600" u="none" strike="noStrike" dirty="0">
                          <a:effectLst/>
                        </a:rPr>
                        <a:t>mici si mijlocii</a:t>
                      </a:r>
                      <a:endParaRPr lang="it-IT" sz="1600" b="1" i="0" u="none" strike="noStrike" dirty="0">
                        <a:solidFill>
                          <a:srgbClr val="FFFFFF"/>
                        </a:solidFill>
                        <a:effectLst/>
                        <a:latin typeface="Trebuchet MS" panose="020B0603020202020204" pitchFamily="34" charset="0"/>
                      </a:endParaRPr>
                    </a:p>
                  </a:txBody>
                  <a:tcPr marL="5967" marR="5967" marT="5967" marB="0" anchor="ctr"/>
                </a:tc>
                <a:tc hMerge="1">
                  <a:txBody>
                    <a:bodyPr/>
                    <a:lstStyle/>
                    <a:p>
                      <a:endParaRPr lang="en-US"/>
                    </a:p>
                  </a:txBody>
                  <a:tcPr/>
                </a:tc>
                <a:tc>
                  <a:txBody>
                    <a:bodyPr/>
                    <a:lstStyle/>
                    <a:p>
                      <a:pPr algn="ctr" rtl="0" fontAlgn="ctr"/>
                      <a:r>
                        <a:rPr lang="it-IT" sz="1600" b="1" i="0" u="none" strike="noStrike" dirty="0" smtClean="0">
                          <a:solidFill>
                            <a:srgbClr val="FFFFFF"/>
                          </a:solidFill>
                          <a:effectLst/>
                          <a:latin typeface="Trebuchet MS" panose="020B0603020202020204" pitchFamily="34" charset="0"/>
                        </a:rPr>
                        <a:t>Toti contribuabilii care</a:t>
                      </a:r>
                      <a:r>
                        <a:rPr lang="it-IT" sz="1600" b="1" i="0" u="none" strike="noStrike" baseline="0" dirty="0" smtClean="0">
                          <a:solidFill>
                            <a:srgbClr val="FFFFFF"/>
                          </a:solidFill>
                          <a:effectLst/>
                          <a:latin typeface="Trebuchet MS" panose="020B0603020202020204" pitchFamily="34" charset="0"/>
                        </a:rPr>
                        <a:t> nu indeplinesc oricare din pragurile 1 sau 2</a:t>
                      </a:r>
                      <a:endParaRPr lang="it-IT" sz="1600" b="1" i="0" u="none" strike="noStrike" dirty="0">
                        <a:solidFill>
                          <a:srgbClr val="FFFFFF"/>
                        </a:solidFill>
                        <a:effectLst/>
                        <a:latin typeface="Trebuchet MS" panose="020B0603020202020204" pitchFamily="34" charset="0"/>
                      </a:endParaRPr>
                    </a:p>
                  </a:txBody>
                  <a:tcPr marL="5967" marR="5967" marT="5967" marB="0" anchor="ctr"/>
                </a:tc>
              </a:tr>
              <a:tr h="929062">
                <a:tc>
                  <a:txBody>
                    <a:bodyPr/>
                    <a:lstStyle/>
                    <a:p>
                      <a:pPr algn="ctr" rtl="0" fontAlgn="ctr"/>
                      <a:r>
                        <a:rPr lang="en-US" sz="1400" b="1" u="none" strike="noStrike" dirty="0" err="1">
                          <a:solidFill>
                            <a:schemeClr val="tx1"/>
                          </a:solidFill>
                          <a:effectLst/>
                          <a:latin typeface="+mn-lt"/>
                        </a:rPr>
                        <a:t>Prag</a:t>
                      </a:r>
                      <a:r>
                        <a:rPr lang="en-US" sz="1400" b="1" u="none" strike="noStrike" dirty="0">
                          <a:solidFill>
                            <a:schemeClr val="tx1"/>
                          </a:solidFill>
                          <a:effectLst/>
                          <a:latin typeface="+mn-lt"/>
                        </a:rPr>
                        <a:t> de </a:t>
                      </a:r>
                      <a:r>
                        <a:rPr lang="en-US" sz="1400" b="1" u="none" strike="noStrike" dirty="0" err="1">
                          <a:solidFill>
                            <a:schemeClr val="tx1"/>
                          </a:solidFill>
                          <a:effectLst/>
                          <a:latin typeface="+mn-lt"/>
                        </a:rPr>
                        <a:t>semnificatie</a:t>
                      </a:r>
                      <a:r>
                        <a:rPr lang="en-US" sz="1400" b="1" u="none" strike="noStrike" dirty="0">
                          <a:solidFill>
                            <a:schemeClr val="tx1"/>
                          </a:solidFill>
                          <a:effectLst/>
                          <a:latin typeface="+mn-lt"/>
                        </a:rPr>
                        <a:t> </a:t>
                      </a:r>
                      <a:r>
                        <a:rPr lang="en-US" sz="1400" b="1" u="none" strike="noStrike" baseline="0" dirty="0" smtClean="0">
                          <a:solidFill>
                            <a:schemeClr val="tx1"/>
                          </a:solidFill>
                          <a:effectLst/>
                          <a:latin typeface="+mn-lt"/>
                        </a:rPr>
                        <a:t> </a:t>
                      </a:r>
                      <a:r>
                        <a:rPr lang="en-US" sz="1400" b="1" u="none" strike="noStrike" dirty="0" smtClean="0">
                          <a:solidFill>
                            <a:schemeClr val="tx1"/>
                          </a:solidFill>
                          <a:effectLst/>
                          <a:latin typeface="+mn-lt"/>
                        </a:rPr>
                        <a:t>1* (</a:t>
                      </a:r>
                      <a:r>
                        <a:rPr lang="en-US" sz="1400" b="1" u="none" strike="noStrike" dirty="0" err="1" smtClean="0">
                          <a:solidFill>
                            <a:schemeClr val="tx1"/>
                          </a:solidFill>
                          <a:effectLst/>
                          <a:latin typeface="+mn-lt"/>
                        </a:rPr>
                        <a:t>oricare</a:t>
                      </a:r>
                      <a:r>
                        <a:rPr lang="en-US" sz="1400" b="1" u="none" strike="noStrike" baseline="0" dirty="0" smtClean="0">
                          <a:solidFill>
                            <a:schemeClr val="tx1"/>
                          </a:solidFill>
                          <a:effectLst/>
                          <a:latin typeface="+mn-lt"/>
                        </a:rPr>
                        <a:t> din </a:t>
                      </a:r>
                      <a:r>
                        <a:rPr lang="en-US" sz="1400" b="1" u="none" strike="noStrike" baseline="0" dirty="0" err="1" smtClean="0">
                          <a:solidFill>
                            <a:schemeClr val="tx1"/>
                          </a:solidFill>
                          <a:effectLst/>
                          <a:latin typeface="+mn-lt"/>
                        </a:rPr>
                        <a:t>praguri</a:t>
                      </a:r>
                      <a:r>
                        <a:rPr lang="en-US" sz="1400" b="1" u="none" strike="noStrike" baseline="0" dirty="0" smtClean="0">
                          <a:solidFill>
                            <a:schemeClr val="tx1"/>
                          </a:solidFill>
                          <a:effectLst/>
                          <a:latin typeface="+mn-lt"/>
                        </a:rPr>
                        <a:t>)</a:t>
                      </a:r>
                      <a:endParaRPr lang="en-US" sz="1400" b="1" i="0" u="none" strike="noStrike" dirty="0">
                        <a:solidFill>
                          <a:schemeClr val="tx1"/>
                        </a:solidFill>
                        <a:effectLst/>
                        <a:latin typeface="+mn-lt"/>
                      </a:endParaRPr>
                    </a:p>
                  </a:txBody>
                  <a:tcPr marL="53707" marR="5967" marT="5967" marB="0" anchor="ctr"/>
                </a:tc>
                <a:tc>
                  <a:txBody>
                    <a:bodyPr/>
                    <a:lstStyle/>
                    <a:p>
                      <a:pPr algn="ctr" rtl="0" fontAlgn="ctr"/>
                      <a:r>
                        <a:rPr lang="en-US" sz="1400" b="1" u="none" strike="noStrike" dirty="0" err="1">
                          <a:solidFill>
                            <a:schemeClr val="tx1"/>
                          </a:solidFill>
                          <a:effectLst/>
                          <a:latin typeface="+mn-lt"/>
                        </a:rPr>
                        <a:t>Intocmirea</a:t>
                      </a:r>
                      <a:r>
                        <a:rPr lang="en-US" sz="1400" b="1" u="none" strike="noStrike" dirty="0">
                          <a:solidFill>
                            <a:schemeClr val="tx1"/>
                          </a:solidFill>
                          <a:effectLst/>
                          <a:latin typeface="+mn-lt"/>
                        </a:rPr>
                        <a:t> </a:t>
                      </a:r>
                      <a:r>
                        <a:rPr lang="en-US" sz="1400" b="1" u="none" strike="noStrike" dirty="0" err="1">
                          <a:solidFill>
                            <a:schemeClr val="tx1"/>
                          </a:solidFill>
                          <a:effectLst/>
                          <a:latin typeface="+mn-lt"/>
                        </a:rPr>
                        <a:t>si</a:t>
                      </a:r>
                      <a:r>
                        <a:rPr lang="en-US" sz="1400" b="1" u="none" strike="noStrike" dirty="0">
                          <a:solidFill>
                            <a:schemeClr val="tx1"/>
                          </a:solidFill>
                          <a:effectLst/>
                          <a:latin typeface="+mn-lt"/>
                        </a:rPr>
                        <a:t> </a:t>
                      </a:r>
                      <a:r>
                        <a:rPr lang="en-US" sz="1400" b="1" u="none" strike="noStrike" dirty="0" err="1">
                          <a:solidFill>
                            <a:schemeClr val="tx1"/>
                          </a:solidFill>
                          <a:effectLst/>
                          <a:latin typeface="+mn-lt"/>
                        </a:rPr>
                        <a:t>prezentarea</a:t>
                      </a:r>
                      <a:r>
                        <a:rPr lang="en-US" sz="1400" b="1" u="none" strike="noStrike" dirty="0">
                          <a:solidFill>
                            <a:schemeClr val="tx1"/>
                          </a:solidFill>
                          <a:effectLst/>
                          <a:latin typeface="+mn-lt"/>
                        </a:rPr>
                        <a:t> </a:t>
                      </a:r>
                      <a:r>
                        <a:rPr lang="en-US" sz="1400" b="1" u="none" strike="noStrike" dirty="0" err="1" smtClean="0">
                          <a:solidFill>
                            <a:schemeClr val="tx1"/>
                          </a:solidFill>
                          <a:effectLst/>
                          <a:latin typeface="+mn-lt"/>
                        </a:rPr>
                        <a:t>dosarului</a:t>
                      </a:r>
                      <a:r>
                        <a:rPr lang="en-US" sz="1400" b="1" u="none" strike="noStrike" baseline="0" dirty="0" smtClean="0">
                          <a:solidFill>
                            <a:schemeClr val="tx1"/>
                          </a:solidFill>
                          <a:effectLst/>
                          <a:latin typeface="+mn-lt"/>
                        </a:rPr>
                        <a:t> </a:t>
                      </a:r>
                      <a:r>
                        <a:rPr lang="en-US" sz="1400" b="1" u="none" strike="noStrike" baseline="0" dirty="0" err="1" smtClean="0">
                          <a:solidFill>
                            <a:schemeClr val="tx1"/>
                          </a:solidFill>
                          <a:effectLst/>
                          <a:latin typeface="+mn-lt"/>
                        </a:rPr>
                        <a:t>preturilor</a:t>
                      </a:r>
                      <a:r>
                        <a:rPr lang="en-US" sz="1400" b="1" u="none" strike="noStrike" baseline="0" dirty="0" smtClean="0">
                          <a:solidFill>
                            <a:schemeClr val="tx1"/>
                          </a:solidFill>
                          <a:effectLst/>
                          <a:latin typeface="+mn-lt"/>
                        </a:rPr>
                        <a:t> de transfer</a:t>
                      </a:r>
                      <a:endParaRPr lang="en-US" sz="1400" b="1" i="0" u="none" strike="noStrike" dirty="0">
                        <a:solidFill>
                          <a:schemeClr val="tx1"/>
                        </a:solidFill>
                        <a:effectLst/>
                        <a:latin typeface="+mn-lt"/>
                      </a:endParaRPr>
                    </a:p>
                  </a:txBody>
                  <a:tcPr marL="5967" marR="5967" marT="5967" marB="0" anchor="ctr"/>
                </a:tc>
                <a:tc>
                  <a:txBody>
                    <a:bodyPr/>
                    <a:lstStyle/>
                    <a:p>
                      <a:pPr algn="ctr" rtl="0" fontAlgn="ctr"/>
                      <a:r>
                        <a:rPr lang="en-US" sz="1400" b="1" u="none" strike="noStrike" dirty="0" err="1">
                          <a:solidFill>
                            <a:schemeClr val="tx1"/>
                          </a:solidFill>
                          <a:effectLst/>
                          <a:latin typeface="+mn-lt"/>
                        </a:rPr>
                        <a:t>Prag</a:t>
                      </a:r>
                      <a:r>
                        <a:rPr lang="en-US" sz="1400" b="1" u="none" strike="noStrike" dirty="0">
                          <a:solidFill>
                            <a:schemeClr val="tx1"/>
                          </a:solidFill>
                          <a:effectLst/>
                          <a:latin typeface="+mn-lt"/>
                        </a:rPr>
                        <a:t> de </a:t>
                      </a:r>
                      <a:r>
                        <a:rPr lang="en-US" sz="1400" b="1" u="none" strike="noStrike" dirty="0" err="1">
                          <a:solidFill>
                            <a:schemeClr val="tx1"/>
                          </a:solidFill>
                          <a:effectLst/>
                          <a:latin typeface="+mn-lt"/>
                        </a:rPr>
                        <a:t>semnificatie</a:t>
                      </a:r>
                      <a:r>
                        <a:rPr lang="en-US" sz="1400" b="1" u="none" strike="noStrike" dirty="0">
                          <a:solidFill>
                            <a:schemeClr val="tx1"/>
                          </a:solidFill>
                          <a:effectLst/>
                          <a:latin typeface="+mn-lt"/>
                        </a:rPr>
                        <a:t> </a:t>
                      </a:r>
                      <a:r>
                        <a:rPr lang="en-US" sz="1400" b="1" u="none" strike="noStrike" dirty="0" smtClean="0">
                          <a:solidFill>
                            <a:schemeClr val="tx1"/>
                          </a:solidFill>
                          <a:effectLst/>
                          <a:latin typeface="+mn-lt"/>
                        </a:rPr>
                        <a:t>2* (</a:t>
                      </a:r>
                      <a:r>
                        <a:rPr lang="en-US" sz="1400" b="1" u="none" strike="noStrike" dirty="0" err="1" smtClean="0">
                          <a:solidFill>
                            <a:schemeClr val="tx1"/>
                          </a:solidFill>
                          <a:effectLst/>
                          <a:latin typeface="+mn-lt"/>
                        </a:rPr>
                        <a:t>oricare</a:t>
                      </a:r>
                      <a:r>
                        <a:rPr lang="en-US" sz="1400" b="1" u="none" strike="noStrike" dirty="0" smtClean="0">
                          <a:solidFill>
                            <a:schemeClr val="tx1"/>
                          </a:solidFill>
                          <a:effectLst/>
                          <a:latin typeface="+mn-lt"/>
                        </a:rPr>
                        <a:t> din </a:t>
                      </a:r>
                      <a:r>
                        <a:rPr lang="en-US" sz="1400" b="1" u="none" strike="noStrike" dirty="0" err="1" smtClean="0">
                          <a:solidFill>
                            <a:schemeClr val="tx1"/>
                          </a:solidFill>
                          <a:effectLst/>
                          <a:latin typeface="+mn-lt"/>
                        </a:rPr>
                        <a:t>praguri</a:t>
                      </a:r>
                      <a:r>
                        <a:rPr lang="en-US" sz="1400" b="1" u="none" strike="noStrike" dirty="0" smtClean="0">
                          <a:solidFill>
                            <a:schemeClr val="tx1"/>
                          </a:solidFill>
                          <a:effectLst/>
                          <a:latin typeface="+mn-lt"/>
                        </a:rPr>
                        <a:t>)</a:t>
                      </a:r>
                      <a:endParaRPr lang="en-US" sz="1400" b="1" i="0" u="none" strike="noStrike" dirty="0">
                        <a:solidFill>
                          <a:schemeClr val="tx1"/>
                        </a:solidFill>
                        <a:effectLst/>
                        <a:latin typeface="+mn-lt"/>
                      </a:endParaRPr>
                    </a:p>
                  </a:txBody>
                  <a:tcPr marL="53707" marR="5967" marT="5967" marB="0" anchor="ctr"/>
                </a:tc>
                <a:tc>
                  <a:txBody>
                    <a:bodyPr/>
                    <a:lstStyle/>
                    <a:p>
                      <a:pPr algn="ctr" rtl="0" fontAlgn="ctr"/>
                      <a:endParaRPr lang="en-US" sz="1400" b="1" u="none" strike="noStrike" dirty="0" smtClean="0">
                        <a:solidFill>
                          <a:schemeClr val="tx1"/>
                        </a:solidFill>
                        <a:effectLst/>
                        <a:latin typeface="+mn-lt"/>
                      </a:endParaRPr>
                    </a:p>
                    <a:p>
                      <a:pPr algn="ctr" rtl="0" fontAlgn="ctr"/>
                      <a:r>
                        <a:rPr lang="en-US" sz="1400" b="1" u="none" strike="noStrike" dirty="0" err="1" smtClean="0">
                          <a:solidFill>
                            <a:schemeClr val="tx1"/>
                          </a:solidFill>
                          <a:effectLst/>
                          <a:latin typeface="+mn-lt"/>
                        </a:rPr>
                        <a:t>Intocmirea</a:t>
                      </a:r>
                      <a:r>
                        <a:rPr lang="en-US" sz="1400" b="1" u="none" strike="noStrike" dirty="0" smtClean="0">
                          <a:solidFill>
                            <a:schemeClr val="tx1"/>
                          </a:solidFill>
                          <a:effectLst/>
                          <a:latin typeface="+mn-lt"/>
                        </a:rPr>
                        <a:t> </a:t>
                      </a:r>
                      <a:r>
                        <a:rPr lang="en-US" sz="1400" b="1" u="none" strike="noStrike" dirty="0" err="1" smtClean="0">
                          <a:solidFill>
                            <a:schemeClr val="tx1"/>
                          </a:solidFill>
                          <a:effectLst/>
                          <a:latin typeface="+mn-lt"/>
                        </a:rPr>
                        <a:t>si</a:t>
                      </a:r>
                      <a:r>
                        <a:rPr lang="en-US" sz="1400" b="1" u="none" strike="noStrike" dirty="0" smtClean="0">
                          <a:solidFill>
                            <a:schemeClr val="tx1"/>
                          </a:solidFill>
                          <a:effectLst/>
                          <a:latin typeface="+mn-lt"/>
                        </a:rPr>
                        <a:t> </a:t>
                      </a:r>
                      <a:r>
                        <a:rPr lang="en-US" sz="1400" b="1" u="none" strike="noStrike" dirty="0" err="1" smtClean="0">
                          <a:solidFill>
                            <a:schemeClr val="tx1"/>
                          </a:solidFill>
                          <a:effectLst/>
                          <a:latin typeface="+mn-lt"/>
                        </a:rPr>
                        <a:t>prezentarea</a:t>
                      </a:r>
                      <a:r>
                        <a:rPr lang="en-US" sz="1400" b="1" u="none" strike="noStrike" dirty="0" smtClean="0">
                          <a:solidFill>
                            <a:schemeClr val="tx1"/>
                          </a:solidFill>
                          <a:effectLst/>
                          <a:latin typeface="+mn-lt"/>
                        </a:rPr>
                        <a:t> </a:t>
                      </a:r>
                      <a:r>
                        <a:rPr lang="en-US" sz="1400" b="1" u="none" strike="noStrike" dirty="0" err="1" smtClean="0">
                          <a:solidFill>
                            <a:schemeClr val="tx1"/>
                          </a:solidFill>
                          <a:effectLst/>
                          <a:latin typeface="+mn-lt"/>
                        </a:rPr>
                        <a:t>dosarului</a:t>
                      </a:r>
                      <a:r>
                        <a:rPr lang="en-US" sz="1400" b="1" u="none" strike="noStrike" baseline="0" dirty="0" smtClean="0">
                          <a:solidFill>
                            <a:schemeClr val="tx1"/>
                          </a:solidFill>
                          <a:effectLst/>
                          <a:latin typeface="+mn-lt"/>
                        </a:rPr>
                        <a:t> </a:t>
                      </a:r>
                      <a:r>
                        <a:rPr lang="en-US" sz="1400" b="1" u="none" strike="noStrike" baseline="0" dirty="0" err="1" smtClean="0">
                          <a:solidFill>
                            <a:schemeClr val="tx1"/>
                          </a:solidFill>
                          <a:effectLst/>
                          <a:latin typeface="+mn-lt"/>
                        </a:rPr>
                        <a:t>preturilor</a:t>
                      </a:r>
                      <a:r>
                        <a:rPr lang="en-US" sz="1400" b="1" u="none" strike="noStrike" baseline="0" dirty="0" smtClean="0">
                          <a:solidFill>
                            <a:schemeClr val="tx1"/>
                          </a:solidFill>
                          <a:effectLst/>
                          <a:latin typeface="+mn-lt"/>
                        </a:rPr>
                        <a:t> de transfer</a:t>
                      </a:r>
                      <a:endParaRPr lang="en-US" sz="1400" b="1" i="0" u="none" strike="noStrike" dirty="0" smtClean="0">
                        <a:solidFill>
                          <a:schemeClr val="tx1"/>
                        </a:solidFill>
                        <a:effectLst/>
                        <a:latin typeface="+mn-lt"/>
                      </a:endParaRPr>
                    </a:p>
                    <a:p>
                      <a:pPr algn="ctr" rtl="0" fontAlgn="ctr"/>
                      <a:endParaRPr lang="en-US" sz="1400" b="1" i="0" u="none" strike="noStrike" dirty="0">
                        <a:solidFill>
                          <a:schemeClr val="tx1"/>
                        </a:solidFill>
                        <a:effectLst/>
                        <a:latin typeface="+mn-lt"/>
                      </a:endParaRPr>
                    </a:p>
                  </a:txBody>
                  <a:tcPr marL="5967" marR="5967" marT="5967" marB="0" anchor="ctr"/>
                </a:tc>
                <a:tc>
                  <a:txBody>
                    <a:bodyPr/>
                    <a:lstStyle/>
                    <a:p>
                      <a:pPr algn="ctr" rtl="0" fontAlgn="ctr"/>
                      <a:r>
                        <a:rPr lang="en-US" sz="1400" b="1" i="0" u="none" strike="noStrike" dirty="0" smtClean="0">
                          <a:solidFill>
                            <a:schemeClr val="tx1"/>
                          </a:solidFill>
                          <a:effectLst/>
                          <a:latin typeface="+mn-lt"/>
                        </a:rPr>
                        <a:t>Se </a:t>
                      </a:r>
                      <a:r>
                        <a:rPr lang="en-US" sz="1400" b="1" i="0" u="none" strike="noStrike" dirty="0" err="1" smtClean="0">
                          <a:solidFill>
                            <a:schemeClr val="tx1"/>
                          </a:solidFill>
                          <a:effectLst/>
                          <a:latin typeface="+mn-lt"/>
                        </a:rPr>
                        <a:t>afla</a:t>
                      </a:r>
                      <a:r>
                        <a:rPr lang="en-US" sz="1400" b="1" i="0" u="none" strike="noStrike" dirty="0" smtClean="0">
                          <a:solidFill>
                            <a:schemeClr val="tx1"/>
                          </a:solidFill>
                          <a:effectLst/>
                          <a:latin typeface="+mn-lt"/>
                        </a:rPr>
                        <a:t> sub </a:t>
                      </a:r>
                      <a:r>
                        <a:rPr lang="en-US" sz="1400" b="1" i="0" u="none" strike="noStrike" dirty="0" err="1" smtClean="0">
                          <a:solidFill>
                            <a:schemeClr val="tx1"/>
                          </a:solidFill>
                          <a:effectLst/>
                          <a:latin typeface="+mn-lt"/>
                        </a:rPr>
                        <a:t>oricare</a:t>
                      </a:r>
                      <a:r>
                        <a:rPr lang="en-US" sz="1400" b="1" i="0" u="none" strike="noStrike" dirty="0" smtClean="0">
                          <a:solidFill>
                            <a:schemeClr val="tx1"/>
                          </a:solidFill>
                          <a:effectLst/>
                          <a:latin typeface="+mn-lt"/>
                        </a:rPr>
                        <a:t> </a:t>
                      </a:r>
                      <a:r>
                        <a:rPr lang="en-US" sz="1400" b="1" i="0" u="none" strike="noStrike" dirty="0" err="1" smtClean="0">
                          <a:solidFill>
                            <a:schemeClr val="tx1"/>
                          </a:solidFill>
                          <a:effectLst/>
                          <a:latin typeface="+mn-lt"/>
                        </a:rPr>
                        <a:t>dintre</a:t>
                      </a:r>
                      <a:r>
                        <a:rPr lang="en-US" sz="1400" b="1" i="0" u="none" strike="noStrike" dirty="0" smtClean="0">
                          <a:solidFill>
                            <a:schemeClr val="tx1"/>
                          </a:solidFill>
                          <a:effectLst/>
                          <a:latin typeface="+mn-lt"/>
                        </a:rPr>
                        <a:t> </a:t>
                      </a:r>
                      <a:r>
                        <a:rPr lang="en-US" sz="1400" b="1" i="0" u="none" strike="noStrike" dirty="0" err="1" smtClean="0">
                          <a:solidFill>
                            <a:schemeClr val="tx1"/>
                          </a:solidFill>
                          <a:effectLst/>
                          <a:latin typeface="+mn-lt"/>
                        </a:rPr>
                        <a:t>pragurile</a:t>
                      </a:r>
                      <a:r>
                        <a:rPr lang="en-US" sz="1400" b="1" i="0" u="none" strike="noStrike" baseline="0" dirty="0" smtClean="0">
                          <a:solidFill>
                            <a:schemeClr val="tx1"/>
                          </a:solidFill>
                          <a:effectLst/>
                          <a:latin typeface="+mn-lt"/>
                        </a:rPr>
                        <a:t> de </a:t>
                      </a:r>
                      <a:r>
                        <a:rPr lang="en-US" sz="1400" b="1" i="0" u="none" strike="noStrike" baseline="0" dirty="0" err="1" smtClean="0">
                          <a:solidFill>
                            <a:schemeClr val="tx1"/>
                          </a:solidFill>
                          <a:effectLst/>
                          <a:latin typeface="+mn-lt"/>
                        </a:rPr>
                        <a:t>semnificatie</a:t>
                      </a:r>
                      <a:r>
                        <a:rPr lang="en-US" sz="1400" b="1" i="0" u="none" strike="noStrike" baseline="0" dirty="0" smtClean="0">
                          <a:solidFill>
                            <a:schemeClr val="tx1"/>
                          </a:solidFill>
                          <a:effectLst/>
                          <a:latin typeface="+mn-lt"/>
                        </a:rPr>
                        <a:t> 1 </a:t>
                      </a:r>
                      <a:r>
                        <a:rPr lang="en-US" sz="1400" b="1" i="0" u="none" strike="noStrike" baseline="0" dirty="0" err="1" smtClean="0">
                          <a:solidFill>
                            <a:schemeClr val="tx1"/>
                          </a:solidFill>
                          <a:effectLst/>
                          <a:latin typeface="+mn-lt"/>
                        </a:rPr>
                        <a:t>sau</a:t>
                      </a:r>
                      <a:r>
                        <a:rPr lang="en-US" sz="1400" b="1" i="0" u="none" strike="noStrike" baseline="0" dirty="0" smtClean="0">
                          <a:solidFill>
                            <a:schemeClr val="tx1"/>
                          </a:solidFill>
                          <a:effectLst/>
                          <a:latin typeface="+mn-lt"/>
                        </a:rPr>
                        <a:t> 2</a:t>
                      </a:r>
                      <a:endParaRPr lang="en-US" sz="1400" b="1" i="0" u="none" strike="noStrike" dirty="0">
                        <a:solidFill>
                          <a:srgbClr val="C00000"/>
                        </a:solidFill>
                        <a:effectLst/>
                        <a:latin typeface="+mn-lt"/>
                      </a:endParaRPr>
                    </a:p>
                  </a:txBody>
                  <a:tcPr marL="5967" marR="5967" marT="5967" marB="0" anchor="ctr"/>
                </a:tc>
              </a:tr>
              <a:tr h="1124736">
                <a:tc>
                  <a:txBody>
                    <a:bodyPr/>
                    <a:lstStyle/>
                    <a:p>
                      <a:pPr algn="l" rtl="0" fontAlgn="t">
                        <a:buClr>
                          <a:srgbClr val="000000"/>
                        </a:buClr>
                        <a:buSzPts val="1600"/>
                        <a:buFont typeface="Trebuchet MS" panose="020B0603020202020204" pitchFamily="34" charset="0"/>
                        <a:buNone/>
                      </a:pPr>
                      <a:r>
                        <a:rPr lang="it-IT" sz="1400" u="none" strike="noStrike" dirty="0">
                          <a:effectLst/>
                        </a:rPr>
                        <a:t>Dobanzi (incasate/platite)          </a:t>
                      </a:r>
                      <a:r>
                        <a:rPr lang="it-IT" sz="1400" b="1" u="none" strike="noStrike" dirty="0" smtClean="0">
                          <a:solidFill>
                            <a:srgbClr val="C00000"/>
                          </a:solidFill>
                          <a:effectLst/>
                        </a:rPr>
                        <a:t>200.000 </a:t>
                      </a:r>
                      <a:r>
                        <a:rPr lang="it-IT" sz="1400" b="1" u="none" strike="noStrike" dirty="0">
                          <a:solidFill>
                            <a:srgbClr val="C00000"/>
                          </a:solidFill>
                          <a:effectLst/>
                        </a:rPr>
                        <a:t>EUR**;</a:t>
                      </a:r>
                      <a:endParaRPr lang="it-IT" sz="1400" b="1" i="0" u="none" strike="noStrike" dirty="0">
                        <a:solidFill>
                          <a:srgbClr val="C00000"/>
                        </a:solidFill>
                        <a:effectLst/>
                        <a:latin typeface="Trebuchet MS" panose="020B0603020202020204" pitchFamily="34" charset="0"/>
                      </a:endParaRPr>
                    </a:p>
                  </a:txBody>
                  <a:tcPr marL="5967" marR="5967" marT="5967" marB="0" anchor="ctr"/>
                </a:tc>
                <a:tc rowSpan="3">
                  <a:txBody>
                    <a:bodyPr/>
                    <a:lstStyle/>
                    <a:p>
                      <a:pPr algn="just" rtl="0" fontAlgn="ctr">
                        <a:buClr>
                          <a:srgbClr val="000000"/>
                        </a:buClr>
                        <a:buSzPts val="1600"/>
                        <a:buFont typeface="Trebuchet MS" panose="020B0603020202020204" pitchFamily="34" charset="0"/>
                        <a:buNone/>
                      </a:pPr>
                      <a:r>
                        <a:rPr lang="it-IT" sz="1400" u="none" strike="noStrike" dirty="0" smtClean="0">
                          <a:effectLst/>
                        </a:rPr>
                        <a:t>Anual</a:t>
                      </a:r>
                      <a:r>
                        <a:rPr lang="it-IT" sz="1400" u="none" strike="noStrike" dirty="0">
                          <a:effectLst/>
                        </a:rPr>
                        <a:t>, pana la termenul de depunere </a:t>
                      </a:r>
                      <a:r>
                        <a:rPr lang="it-IT" sz="1400" u="none" strike="noStrike" dirty="0" smtClean="0">
                          <a:effectLst/>
                        </a:rPr>
                        <a:t>a</a:t>
                      </a:r>
                      <a:r>
                        <a:rPr lang="it-IT" sz="1400" u="none" strike="noStrike" baseline="0" dirty="0" smtClean="0">
                          <a:effectLst/>
                        </a:rPr>
                        <a:t>l </a:t>
                      </a:r>
                      <a:r>
                        <a:rPr lang="it-IT" sz="1400" b="1" u="none" strike="noStrike" dirty="0" smtClean="0">
                          <a:solidFill>
                            <a:srgbClr val="C00000"/>
                          </a:solidFill>
                          <a:effectLst/>
                        </a:rPr>
                        <a:t>D101; </a:t>
                      </a:r>
                    </a:p>
                    <a:p>
                      <a:pPr algn="just" rtl="0" fontAlgn="ctr">
                        <a:buClr>
                          <a:srgbClr val="000000"/>
                        </a:buClr>
                        <a:buSzPts val="1600"/>
                        <a:buFont typeface="Trebuchet MS" panose="020B0603020202020204" pitchFamily="34" charset="0"/>
                        <a:buNone/>
                      </a:pPr>
                      <a:endParaRPr lang="it-IT" sz="1400" b="1" u="none" strike="noStrike" dirty="0" smtClean="0">
                        <a:solidFill>
                          <a:srgbClr val="C00000"/>
                        </a:solidFill>
                        <a:effectLst/>
                      </a:endParaRPr>
                    </a:p>
                    <a:p>
                      <a:pPr algn="just" rtl="0" fontAlgn="ctr">
                        <a:buClr>
                          <a:srgbClr val="000000"/>
                        </a:buClr>
                        <a:buSzPts val="1600"/>
                        <a:buFont typeface="Trebuchet MS" panose="020B0603020202020204" pitchFamily="34" charset="0"/>
                        <a:buNone/>
                      </a:pPr>
                      <a:r>
                        <a:rPr lang="it-IT" sz="1400" b="0" u="none" strike="noStrike" dirty="0" smtClean="0">
                          <a:solidFill>
                            <a:schemeClr val="tx1"/>
                          </a:solidFill>
                          <a:effectLst/>
                        </a:rPr>
                        <a:t>Dosarul se prezinta la</a:t>
                      </a:r>
                      <a:r>
                        <a:rPr lang="it-IT" sz="1400" b="0" u="none" strike="noStrike" baseline="0" dirty="0" smtClean="0">
                          <a:solidFill>
                            <a:schemeClr val="tx1"/>
                          </a:solidFill>
                          <a:effectLst/>
                        </a:rPr>
                        <a:t> solicitarea ANAF </a:t>
                      </a:r>
                      <a:r>
                        <a:rPr lang="it-IT" sz="1400" b="0" u="none" strike="noStrike" dirty="0" smtClean="0">
                          <a:solidFill>
                            <a:schemeClr val="tx1"/>
                          </a:solidFill>
                          <a:effectLst/>
                        </a:rPr>
                        <a:t>(atat pe perioada inspectiei cat si in afara ei);</a:t>
                      </a:r>
                    </a:p>
                    <a:p>
                      <a:pPr marL="0" marR="0" indent="0" algn="just" defTabSz="914400" rtl="0" eaLnBrk="1" fontAlgn="ctr" latinLnBrk="0" hangingPunct="1">
                        <a:lnSpc>
                          <a:spcPct val="100000"/>
                        </a:lnSpc>
                        <a:spcBef>
                          <a:spcPts val="0"/>
                        </a:spcBef>
                        <a:spcAft>
                          <a:spcPts val="0"/>
                        </a:spcAft>
                        <a:buClr>
                          <a:srgbClr val="000000"/>
                        </a:buClr>
                        <a:buSzPts val="1600"/>
                        <a:buFont typeface="Trebuchet MS" panose="020B0603020202020204" pitchFamily="34" charset="0"/>
                        <a:buNone/>
                        <a:tabLst/>
                        <a:defRPr/>
                      </a:pPr>
                      <a:endParaRPr lang="en-US" sz="1400" u="none" strike="noStrike" dirty="0" smtClean="0">
                        <a:effectLst/>
                      </a:endParaRPr>
                    </a:p>
                    <a:p>
                      <a:pPr marL="0" marR="0" indent="0" algn="just" defTabSz="914400" rtl="0" eaLnBrk="1" fontAlgn="ctr" latinLnBrk="0" hangingPunct="1">
                        <a:lnSpc>
                          <a:spcPct val="100000"/>
                        </a:lnSpc>
                        <a:spcBef>
                          <a:spcPts val="0"/>
                        </a:spcBef>
                        <a:spcAft>
                          <a:spcPts val="0"/>
                        </a:spcAft>
                        <a:buClr>
                          <a:srgbClr val="000000"/>
                        </a:buClr>
                        <a:buSzPts val="1600"/>
                        <a:buFont typeface="Trebuchet MS" panose="020B0603020202020204" pitchFamily="34" charset="0"/>
                        <a:buNone/>
                        <a:tabLst/>
                        <a:defRPr/>
                      </a:pPr>
                      <a:r>
                        <a:rPr lang="en-US" sz="1400" b="1" u="none" strike="noStrike" dirty="0" smtClean="0">
                          <a:solidFill>
                            <a:srgbClr val="C00000"/>
                          </a:solidFill>
                          <a:effectLst/>
                        </a:rPr>
                        <a:t>10 </a:t>
                      </a:r>
                      <a:r>
                        <a:rPr lang="en-US" sz="1400" b="1" u="none" strike="noStrike" dirty="0" err="1" smtClean="0">
                          <a:solidFill>
                            <a:srgbClr val="C00000"/>
                          </a:solidFill>
                          <a:effectLst/>
                        </a:rPr>
                        <a:t>zile</a:t>
                      </a:r>
                      <a:r>
                        <a:rPr lang="en-US" sz="1400" b="1" u="none" strike="noStrike" dirty="0" smtClean="0">
                          <a:solidFill>
                            <a:srgbClr val="C00000"/>
                          </a:solidFill>
                          <a:effectLst/>
                        </a:rPr>
                        <a:t> </a:t>
                      </a:r>
                      <a:r>
                        <a:rPr lang="en-US" sz="1400" u="none" strike="noStrike" dirty="0" smtClean="0">
                          <a:effectLst/>
                        </a:rPr>
                        <a:t>de la data </a:t>
                      </a:r>
                      <a:r>
                        <a:rPr lang="en-US" sz="1400" u="none" strike="noStrike" dirty="0" err="1" smtClean="0">
                          <a:effectLst/>
                        </a:rPr>
                        <a:t>solicitarii</a:t>
                      </a:r>
                      <a:r>
                        <a:rPr lang="en-US" sz="1400" u="none" strike="noStrike" dirty="0" smtClean="0">
                          <a:effectLst/>
                        </a:rPr>
                        <a:t> </a:t>
                      </a:r>
                      <a:r>
                        <a:rPr lang="en-US" sz="1400" u="none" strike="noStrike" dirty="0" err="1" smtClean="0">
                          <a:effectLst/>
                        </a:rPr>
                        <a:t>dar</a:t>
                      </a:r>
                      <a:r>
                        <a:rPr lang="en-US" sz="1400" u="none" strike="noStrike" dirty="0" smtClean="0">
                          <a:effectLst/>
                        </a:rPr>
                        <a:t> nu </a:t>
                      </a:r>
                      <a:r>
                        <a:rPr lang="en-US" sz="1400" u="none" strike="noStrike" dirty="0" err="1" smtClean="0">
                          <a:effectLst/>
                        </a:rPr>
                        <a:t>mai</a:t>
                      </a:r>
                      <a:r>
                        <a:rPr lang="en-US" sz="1400" u="none" strike="noStrike" dirty="0" smtClean="0">
                          <a:effectLst/>
                        </a:rPr>
                        <a:t> </a:t>
                      </a:r>
                      <a:r>
                        <a:rPr lang="en-US" sz="1400" u="none" strike="noStrike" dirty="0" err="1" smtClean="0">
                          <a:effectLst/>
                        </a:rPr>
                        <a:t>devreme</a:t>
                      </a:r>
                      <a:r>
                        <a:rPr lang="en-US" sz="1400" u="none" strike="noStrike" dirty="0" smtClean="0">
                          <a:effectLst/>
                        </a:rPr>
                        <a:t> de </a:t>
                      </a:r>
                      <a:r>
                        <a:rPr lang="en-US" sz="1400" b="1" u="none" strike="noStrike" dirty="0" smtClean="0">
                          <a:solidFill>
                            <a:srgbClr val="C00000"/>
                          </a:solidFill>
                          <a:effectLst/>
                        </a:rPr>
                        <a:t>10 </a:t>
                      </a:r>
                      <a:r>
                        <a:rPr lang="en-US" sz="1400" b="1" u="none" strike="noStrike" dirty="0" err="1" smtClean="0">
                          <a:solidFill>
                            <a:srgbClr val="C00000"/>
                          </a:solidFill>
                          <a:effectLst/>
                        </a:rPr>
                        <a:t>zile</a:t>
                      </a:r>
                      <a:r>
                        <a:rPr lang="en-US" sz="1400" b="1" u="none" strike="noStrike" dirty="0" smtClean="0">
                          <a:solidFill>
                            <a:srgbClr val="C00000"/>
                          </a:solidFill>
                          <a:effectLst/>
                        </a:rPr>
                        <a:t> </a:t>
                      </a:r>
                      <a:r>
                        <a:rPr lang="en-US" sz="1400" u="none" strike="noStrike" dirty="0" smtClean="0">
                          <a:effectLst/>
                        </a:rPr>
                        <a:t>de la </a:t>
                      </a:r>
                      <a:r>
                        <a:rPr lang="en-US" sz="1400" u="none" strike="noStrike" dirty="0" err="1" smtClean="0">
                          <a:effectLst/>
                        </a:rPr>
                        <a:t>expirarea</a:t>
                      </a:r>
                      <a:r>
                        <a:rPr lang="en-US" sz="1400" u="none" strike="noStrike" dirty="0" smtClean="0">
                          <a:effectLst/>
                        </a:rPr>
                        <a:t> </a:t>
                      </a:r>
                      <a:r>
                        <a:rPr lang="en-US" sz="1400" u="none" strike="noStrike" dirty="0" err="1" smtClean="0">
                          <a:effectLst/>
                        </a:rPr>
                        <a:t>termenului</a:t>
                      </a:r>
                      <a:r>
                        <a:rPr lang="en-US" sz="1400" u="none" strike="noStrike" dirty="0" smtClean="0">
                          <a:effectLst/>
                        </a:rPr>
                        <a:t> </a:t>
                      </a:r>
                      <a:r>
                        <a:rPr lang="en-US" sz="1400" u="none" strike="noStrike" dirty="0" err="1" smtClean="0">
                          <a:effectLst/>
                        </a:rPr>
                        <a:t>stabilit</a:t>
                      </a:r>
                      <a:r>
                        <a:rPr lang="en-US" sz="1400" u="none" strike="noStrike" dirty="0" smtClean="0">
                          <a:effectLst/>
                        </a:rPr>
                        <a:t> </a:t>
                      </a:r>
                      <a:r>
                        <a:rPr lang="en-US" sz="1400" u="none" strike="noStrike" dirty="0" err="1" smtClean="0">
                          <a:effectLst/>
                        </a:rPr>
                        <a:t>pentru</a:t>
                      </a:r>
                      <a:r>
                        <a:rPr lang="en-US" sz="1400" u="none" strike="noStrike" dirty="0" smtClean="0">
                          <a:effectLst/>
                        </a:rPr>
                        <a:t> </a:t>
                      </a:r>
                      <a:r>
                        <a:rPr lang="en-US" sz="1400" u="none" strike="noStrike" dirty="0" err="1" smtClean="0">
                          <a:effectLst/>
                        </a:rPr>
                        <a:t>intocmirea</a:t>
                      </a:r>
                      <a:r>
                        <a:rPr lang="en-US" sz="1400" u="none" strike="noStrike" dirty="0" smtClean="0">
                          <a:effectLst/>
                        </a:rPr>
                        <a:t> </a:t>
                      </a:r>
                      <a:r>
                        <a:rPr lang="en-US" sz="1400" b="1" u="none" strike="noStrike" dirty="0" smtClean="0">
                          <a:solidFill>
                            <a:srgbClr val="C00000"/>
                          </a:solidFill>
                          <a:effectLst/>
                        </a:rPr>
                        <a:t>D101. </a:t>
                      </a:r>
                      <a:endParaRPr lang="it-IT" sz="1400" b="1" i="0" u="none" strike="noStrike" dirty="0">
                        <a:solidFill>
                          <a:srgbClr val="C00000"/>
                        </a:solidFill>
                        <a:effectLst/>
                        <a:latin typeface="Trebuchet MS" panose="020B0603020202020204" pitchFamily="34" charset="0"/>
                      </a:endParaRPr>
                    </a:p>
                  </a:txBody>
                  <a:tcPr marL="5967" marR="5967" marT="5967" marB="0" anchor="ctr"/>
                </a:tc>
                <a:tc>
                  <a:txBody>
                    <a:bodyPr/>
                    <a:lstStyle/>
                    <a:p>
                      <a:pPr algn="l" rtl="0" fontAlgn="t">
                        <a:buClr>
                          <a:srgbClr val="000000"/>
                        </a:buClr>
                        <a:buSzPts val="1600"/>
                        <a:buFont typeface="Trebuchet MS" panose="020B0603020202020204" pitchFamily="34" charset="0"/>
                        <a:buNone/>
                      </a:pPr>
                      <a:r>
                        <a:rPr lang="en-US" sz="1400" u="none" strike="noStrike" dirty="0" err="1">
                          <a:effectLst/>
                        </a:rPr>
                        <a:t>Dobanzi</a:t>
                      </a:r>
                      <a:r>
                        <a:rPr lang="en-US" sz="1400" u="none" strike="noStrike" dirty="0">
                          <a:effectLst/>
                        </a:rPr>
                        <a:t> (</a:t>
                      </a:r>
                      <a:r>
                        <a:rPr lang="en-US" sz="1400" u="none" strike="noStrike" dirty="0" err="1">
                          <a:effectLst/>
                        </a:rPr>
                        <a:t>incasate</a:t>
                      </a:r>
                      <a:r>
                        <a:rPr lang="en-US" sz="1400" u="none" strike="noStrike" dirty="0">
                          <a:effectLst/>
                        </a:rPr>
                        <a:t>/</a:t>
                      </a:r>
                      <a:r>
                        <a:rPr lang="en-US" sz="1400" u="none" strike="noStrike" dirty="0" err="1">
                          <a:effectLst/>
                        </a:rPr>
                        <a:t>platite</a:t>
                      </a:r>
                      <a:r>
                        <a:rPr lang="en-US" sz="1400" u="none" strike="noStrike" dirty="0">
                          <a:effectLst/>
                        </a:rPr>
                        <a:t>) </a:t>
                      </a:r>
                      <a:r>
                        <a:rPr lang="en-US" sz="1400" u="none" strike="noStrike" dirty="0" smtClean="0">
                          <a:effectLst/>
                        </a:rPr>
                        <a:t>        </a:t>
                      </a:r>
                      <a:r>
                        <a:rPr lang="en-US" sz="1400" b="1" u="none" strike="noStrike" dirty="0" smtClean="0">
                          <a:solidFill>
                            <a:srgbClr val="C00000"/>
                          </a:solidFill>
                          <a:effectLst/>
                        </a:rPr>
                        <a:t>50</a:t>
                      </a:r>
                      <a:r>
                        <a:rPr lang="it-IT" sz="1400" b="1" u="none" strike="noStrike" dirty="0" smtClean="0">
                          <a:solidFill>
                            <a:srgbClr val="C00000"/>
                          </a:solidFill>
                          <a:effectLst/>
                        </a:rPr>
                        <a:t>.000</a:t>
                      </a:r>
                      <a:r>
                        <a:rPr lang="en-US" sz="1400" b="1" u="none" strike="noStrike" dirty="0" smtClean="0">
                          <a:solidFill>
                            <a:srgbClr val="C00000"/>
                          </a:solidFill>
                          <a:effectLst/>
                        </a:rPr>
                        <a:t> </a:t>
                      </a:r>
                      <a:r>
                        <a:rPr lang="en-US" sz="1400" b="1" u="none" strike="noStrike" dirty="0">
                          <a:solidFill>
                            <a:srgbClr val="C00000"/>
                          </a:solidFill>
                          <a:effectLst/>
                        </a:rPr>
                        <a:t>EUR**;</a:t>
                      </a:r>
                      <a:endParaRPr lang="en-US" sz="1400" b="1" i="0" u="none" strike="noStrike" dirty="0">
                        <a:solidFill>
                          <a:srgbClr val="C00000"/>
                        </a:solidFill>
                        <a:effectLst/>
                        <a:latin typeface="Trebuchet MS" panose="020B0603020202020204" pitchFamily="34" charset="0"/>
                      </a:endParaRPr>
                    </a:p>
                  </a:txBody>
                  <a:tcPr marL="5967" marR="5967" marT="5967" marB="0" anchor="ctr"/>
                </a:tc>
                <a:tc rowSpan="3">
                  <a:txBody>
                    <a:bodyPr/>
                    <a:lstStyle/>
                    <a:p>
                      <a:pPr marL="0" algn="l" defTabSz="914400" rtl="0" eaLnBrk="1" fontAlgn="ctr" latinLnBrk="0" hangingPunct="1"/>
                      <a:r>
                        <a:rPr lang="it-IT" sz="1400" kern="1200" dirty="0">
                          <a:solidFill>
                            <a:srgbClr val="333333"/>
                          </a:solidFill>
                          <a:effectLst/>
                          <a:latin typeface="+mn-lt"/>
                          <a:ea typeface="Times New Roman" panose="02020603050405020304" pitchFamily="18" charset="0"/>
                          <a:cs typeface="+mn-cs"/>
                        </a:rPr>
                        <a:t>L</a:t>
                      </a:r>
                      <a:r>
                        <a:rPr lang="it-IT" sz="1400" kern="1200" dirty="0" smtClean="0">
                          <a:solidFill>
                            <a:srgbClr val="333333"/>
                          </a:solidFill>
                          <a:effectLst/>
                          <a:latin typeface="+mn-lt"/>
                          <a:ea typeface="Times New Roman" panose="02020603050405020304" pitchFamily="18" charset="0"/>
                          <a:cs typeface="+mn-cs"/>
                        </a:rPr>
                        <a:t>a </a:t>
                      </a:r>
                      <a:r>
                        <a:rPr lang="it-IT" sz="1400" kern="1200" dirty="0">
                          <a:solidFill>
                            <a:srgbClr val="333333"/>
                          </a:solidFill>
                          <a:effectLst/>
                          <a:latin typeface="+mn-lt"/>
                          <a:ea typeface="Times New Roman" panose="02020603050405020304" pitchFamily="18" charset="0"/>
                          <a:cs typeface="+mn-cs"/>
                        </a:rPr>
                        <a:t>solicitarea organului fiscal, in cadrul unei actiuni de inspectie </a:t>
                      </a:r>
                      <a:r>
                        <a:rPr lang="it-IT" sz="1400" kern="1200" dirty="0" smtClean="0">
                          <a:solidFill>
                            <a:srgbClr val="333333"/>
                          </a:solidFill>
                          <a:effectLst/>
                          <a:latin typeface="+mn-lt"/>
                          <a:ea typeface="Times New Roman" panose="02020603050405020304" pitchFamily="18" charset="0"/>
                          <a:cs typeface="+mn-cs"/>
                        </a:rPr>
                        <a:t>fiscala; </a:t>
                      </a:r>
                    </a:p>
                    <a:p>
                      <a:pPr algn="l" rtl="0" fontAlgn="ctr"/>
                      <a:endParaRPr lang="it-IT" sz="1400" u="none" strike="noStrike" dirty="0" smtClean="0">
                        <a:effectLst/>
                      </a:endParaRPr>
                    </a:p>
                    <a:p>
                      <a:pPr algn="l" rtl="0" fontAlgn="ctr"/>
                      <a:r>
                        <a:rPr lang="en-US" sz="1400" dirty="0" smtClean="0">
                          <a:solidFill>
                            <a:srgbClr val="333333"/>
                          </a:solidFill>
                          <a:effectLst/>
                          <a:latin typeface="+mn-lt"/>
                          <a:ea typeface="Times New Roman" panose="02020603050405020304" pitchFamily="18" charset="0"/>
                        </a:rPr>
                        <a:t>I</a:t>
                      </a:r>
                      <a:r>
                        <a:rPr lang="ro-RO" sz="1400" dirty="0" smtClean="0">
                          <a:solidFill>
                            <a:srgbClr val="333333"/>
                          </a:solidFill>
                          <a:effectLst/>
                          <a:latin typeface="+mn-lt"/>
                          <a:ea typeface="Times New Roman" panose="02020603050405020304" pitchFamily="18" charset="0"/>
                        </a:rPr>
                        <a:t>ntre </a:t>
                      </a:r>
                      <a:r>
                        <a:rPr lang="ro-RO" sz="1400" b="1" dirty="0" smtClean="0">
                          <a:solidFill>
                            <a:srgbClr val="C00000"/>
                          </a:solidFill>
                          <a:effectLst/>
                          <a:latin typeface="+mn-lt"/>
                          <a:ea typeface="Times New Roman" panose="02020603050405020304" pitchFamily="18" charset="0"/>
                        </a:rPr>
                        <a:t>30 </a:t>
                      </a:r>
                      <a:r>
                        <a:rPr lang="en-US" sz="1400" b="1" dirty="0" smtClean="0">
                          <a:solidFill>
                            <a:srgbClr val="C00000"/>
                          </a:solidFill>
                          <a:effectLst/>
                          <a:latin typeface="+mn-lt"/>
                          <a:ea typeface="Times New Roman" panose="02020603050405020304" pitchFamily="18" charset="0"/>
                        </a:rPr>
                        <a:t>s</a:t>
                      </a:r>
                      <a:r>
                        <a:rPr lang="ro-RO" sz="1400" b="1" dirty="0" smtClean="0">
                          <a:solidFill>
                            <a:srgbClr val="C00000"/>
                          </a:solidFill>
                          <a:effectLst/>
                          <a:latin typeface="+mn-lt"/>
                          <a:ea typeface="Times New Roman" panose="02020603050405020304" pitchFamily="18" charset="0"/>
                        </a:rPr>
                        <a:t>i 60 de zile </a:t>
                      </a:r>
                      <a:r>
                        <a:rPr lang="ro-RO" sz="1400" dirty="0" smtClean="0">
                          <a:solidFill>
                            <a:srgbClr val="333333"/>
                          </a:solidFill>
                          <a:effectLst/>
                          <a:latin typeface="+mn-lt"/>
                          <a:ea typeface="Times New Roman" panose="02020603050405020304" pitchFamily="18" charset="0"/>
                        </a:rPr>
                        <a:t>cu posibilitatea prelungirii cu cel mult </a:t>
                      </a:r>
                      <a:r>
                        <a:rPr lang="ro-RO" sz="1400" b="1" dirty="0" smtClean="0">
                          <a:solidFill>
                            <a:srgbClr val="C00000"/>
                          </a:solidFill>
                          <a:effectLst/>
                          <a:latin typeface="+mn-lt"/>
                          <a:ea typeface="Times New Roman" panose="02020603050405020304" pitchFamily="18" charset="0"/>
                        </a:rPr>
                        <a:t>30 de zile</a:t>
                      </a:r>
                      <a:r>
                        <a:rPr lang="en-US" sz="1400" b="1" dirty="0" smtClean="0">
                          <a:solidFill>
                            <a:srgbClr val="C00000"/>
                          </a:solidFill>
                          <a:effectLst/>
                          <a:latin typeface="+mn-lt"/>
                          <a:ea typeface="Times New Roman" panose="02020603050405020304" pitchFamily="18" charset="0"/>
                        </a:rPr>
                        <a:t>. </a:t>
                      </a:r>
                      <a:endParaRPr lang="en-US" sz="1400" dirty="0" smtClean="0">
                        <a:effectLst/>
                        <a:latin typeface="+mn-lt"/>
                        <a:ea typeface="Times New Roman" panose="02020603050405020304" pitchFamily="18" charset="0"/>
                      </a:endParaRPr>
                    </a:p>
                    <a:p>
                      <a:pPr algn="l" rtl="0" fontAlgn="ctr">
                        <a:buClr>
                          <a:srgbClr val="333333"/>
                        </a:buClr>
                        <a:buSzPts val="1600"/>
                        <a:buFont typeface="Trebuchet MS" panose="020B0603020202020204" pitchFamily="34" charset="0"/>
                        <a:buNone/>
                      </a:pPr>
                      <a:endParaRPr lang="en-US" sz="1400" b="0" i="0" u="none" strike="noStrike" dirty="0">
                        <a:solidFill>
                          <a:srgbClr val="333333"/>
                        </a:solidFill>
                        <a:effectLst/>
                        <a:latin typeface="Trebuchet MS" panose="020B0603020202020204" pitchFamily="34" charset="0"/>
                      </a:endParaRPr>
                    </a:p>
                  </a:txBody>
                  <a:tcPr marL="5967" marR="5967" marT="5967" marB="0" anchor="ctr"/>
                </a:tc>
                <a:tc rowSpan="3">
                  <a:txBody>
                    <a:bodyPr/>
                    <a:lstStyle/>
                    <a:p>
                      <a:pPr marL="0" marR="0" indent="0" algn="just" defTabSz="914400" rtl="0" eaLnBrk="1" fontAlgn="ctr" latinLnBrk="0" hangingPunct="1">
                        <a:lnSpc>
                          <a:spcPct val="100000"/>
                        </a:lnSpc>
                        <a:spcBef>
                          <a:spcPts val="0"/>
                        </a:spcBef>
                        <a:spcAft>
                          <a:spcPts val="0"/>
                        </a:spcAft>
                        <a:buClr>
                          <a:srgbClr val="333333"/>
                        </a:buClr>
                        <a:buSzPts val="1600"/>
                        <a:buFont typeface="Trebuchet MS" panose="020B0603020202020204" pitchFamily="34" charset="0"/>
                        <a:buNone/>
                        <a:tabLst/>
                        <a:defRPr/>
                      </a:pPr>
                      <a:r>
                        <a:rPr lang="ro-RO" sz="1400" kern="1200" dirty="0" smtClean="0">
                          <a:solidFill>
                            <a:srgbClr val="333333"/>
                          </a:solidFill>
                          <a:effectLst/>
                          <a:latin typeface="+mn-lt"/>
                          <a:ea typeface="Times New Roman" panose="02020603050405020304" pitchFamily="18" charset="0"/>
                          <a:cs typeface="+mn-cs"/>
                        </a:rPr>
                        <a:t>Documenteaza respectarea principului valorii de piata in cadrul unei inspectii fiscale, conform regulilor generale prevazute de reglementarile financiar-contabile si fiscale in </a:t>
                      </a:r>
                      <a:r>
                        <a:rPr lang="ro-RO" sz="1400" b="0" kern="1200" dirty="0" smtClean="0">
                          <a:solidFill>
                            <a:srgbClr val="333333"/>
                          </a:solidFill>
                          <a:effectLst/>
                          <a:latin typeface="+mn-lt"/>
                          <a:ea typeface="Times New Roman" panose="02020603050405020304" pitchFamily="18" charset="0"/>
                          <a:cs typeface="+mn-cs"/>
                        </a:rPr>
                        <a:t>vigoare</a:t>
                      </a:r>
                      <a:r>
                        <a:rPr lang="en-US" sz="1400" b="0" kern="1200" dirty="0" smtClean="0">
                          <a:solidFill>
                            <a:srgbClr val="333333"/>
                          </a:solidFill>
                          <a:effectLst/>
                          <a:latin typeface="+mn-lt"/>
                          <a:ea typeface="Times New Roman" panose="02020603050405020304" pitchFamily="18" charset="0"/>
                          <a:cs typeface="+mn-cs"/>
                        </a:rPr>
                        <a:t>.</a:t>
                      </a:r>
                      <a:endParaRPr lang="en-US" sz="1400" b="1" kern="1200" dirty="0">
                        <a:solidFill>
                          <a:srgbClr val="C00000"/>
                        </a:solidFill>
                        <a:effectLst/>
                        <a:latin typeface="+mn-lt"/>
                        <a:ea typeface="Times New Roman" panose="02020603050405020304" pitchFamily="18" charset="0"/>
                        <a:cs typeface="+mn-cs"/>
                      </a:endParaRPr>
                    </a:p>
                  </a:txBody>
                  <a:tcPr marL="5967" marR="5967" marT="5967" marB="0" anchor="ctr"/>
                </a:tc>
              </a:tr>
              <a:tr h="1124736">
                <a:tc>
                  <a:txBody>
                    <a:bodyPr/>
                    <a:lstStyle/>
                    <a:p>
                      <a:pPr algn="l" rtl="0" fontAlgn="t">
                        <a:buClr>
                          <a:srgbClr val="000000"/>
                        </a:buClr>
                        <a:buSzPts val="1600"/>
                        <a:buFont typeface="Trebuchet MS" panose="020B0603020202020204" pitchFamily="34" charset="0"/>
                        <a:buNone/>
                      </a:pPr>
                      <a:r>
                        <a:rPr lang="it-IT" sz="1400" u="none" strike="noStrike" dirty="0">
                          <a:effectLst/>
                        </a:rPr>
                        <a:t>Servicii (prestate/primite)          </a:t>
                      </a:r>
                      <a:r>
                        <a:rPr lang="it-IT" sz="1400" b="1" u="none" strike="noStrike" dirty="0" smtClean="0">
                          <a:solidFill>
                            <a:srgbClr val="C00000"/>
                          </a:solidFill>
                          <a:effectLst/>
                        </a:rPr>
                        <a:t>250.000 </a:t>
                      </a:r>
                      <a:r>
                        <a:rPr lang="it-IT" sz="1400" b="1" u="none" strike="noStrike" dirty="0">
                          <a:solidFill>
                            <a:srgbClr val="C00000"/>
                          </a:solidFill>
                          <a:effectLst/>
                        </a:rPr>
                        <a:t>EUR</a:t>
                      </a:r>
                      <a:r>
                        <a:rPr lang="it-IT" sz="1400" u="none" strike="noStrike" dirty="0" smtClean="0">
                          <a:effectLst/>
                        </a:rPr>
                        <a:t>**; </a:t>
                      </a:r>
                      <a:endParaRPr lang="it-IT" sz="1400" b="0" i="0" u="none" strike="noStrike" dirty="0">
                        <a:solidFill>
                          <a:srgbClr val="000000"/>
                        </a:solidFill>
                        <a:effectLst/>
                        <a:latin typeface="Trebuchet MS" panose="020B0603020202020204" pitchFamily="34" charset="0"/>
                      </a:endParaRPr>
                    </a:p>
                  </a:txBody>
                  <a:tcPr marL="5967" marR="5967" marT="5967" marB="0" anchor="ctr"/>
                </a:tc>
                <a:tc vMerge="1">
                  <a:txBody>
                    <a:bodyPr/>
                    <a:lstStyle/>
                    <a:p>
                      <a:pPr algn="just" rtl="0" fontAlgn="ctr">
                        <a:buClr>
                          <a:srgbClr val="333333"/>
                        </a:buClr>
                        <a:buSzPts val="1600"/>
                        <a:buFont typeface="Trebuchet MS" panose="020B0603020202020204" pitchFamily="34" charset="0"/>
                        <a:buChar char="a"/>
                      </a:pPr>
                      <a:endParaRPr lang="en-US" sz="1600" b="0" i="0" u="none" strike="noStrike" dirty="0">
                        <a:solidFill>
                          <a:srgbClr val="333333"/>
                        </a:solidFill>
                        <a:effectLst/>
                        <a:latin typeface="Trebuchet MS" panose="020B0603020202020204" pitchFamily="34" charset="0"/>
                      </a:endParaRPr>
                    </a:p>
                  </a:txBody>
                  <a:tcPr marL="9525" marR="9525" marT="9525" marB="0" anchor="ctr"/>
                </a:tc>
                <a:tc>
                  <a:txBody>
                    <a:bodyPr/>
                    <a:lstStyle/>
                    <a:p>
                      <a:pPr algn="l" rtl="0" fontAlgn="t">
                        <a:buClr>
                          <a:srgbClr val="000000"/>
                        </a:buClr>
                        <a:buSzPts val="1600"/>
                        <a:buFont typeface="Trebuchet MS" panose="020B0603020202020204" pitchFamily="34" charset="0"/>
                        <a:buNone/>
                      </a:pPr>
                      <a:r>
                        <a:rPr lang="en-US" sz="1400" u="none" strike="noStrike" dirty="0" err="1">
                          <a:effectLst/>
                        </a:rPr>
                        <a:t>Servicii</a:t>
                      </a:r>
                      <a:r>
                        <a:rPr lang="en-US" sz="1400" u="none" strike="noStrike" dirty="0">
                          <a:effectLst/>
                        </a:rPr>
                        <a:t> (</a:t>
                      </a:r>
                      <a:r>
                        <a:rPr lang="en-US" sz="1400" u="none" strike="noStrike" dirty="0" err="1">
                          <a:effectLst/>
                        </a:rPr>
                        <a:t>prestate</a:t>
                      </a:r>
                      <a:r>
                        <a:rPr lang="en-US" sz="1400" u="none" strike="noStrike" dirty="0">
                          <a:effectLst/>
                        </a:rPr>
                        <a:t>/</a:t>
                      </a:r>
                      <a:r>
                        <a:rPr lang="en-US" sz="1400" u="none" strike="noStrike" dirty="0" err="1">
                          <a:effectLst/>
                        </a:rPr>
                        <a:t>primite</a:t>
                      </a:r>
                      <a:r>
                        <a:rPr lang="en-US" sz="1400" u="none" strike="noStrike" dirty="0">
                          <a:effectLst/>
                        </a:rPr>
                        <a:t>) </a:t>
                      </a:r>
                      <a:endParaRPr lang="en-US" sz="1400" u="none" strike="noStrike" dirty="0" smtClean="0">
                        <a:effectLst/>
                      </a:endParaRPr>
                    </a:p>
                    <a:p>
                      <a:pPr algn="l" rtl="0" fontAlgn="t">
                        <a:buClr>
                          <a:srgbClr val="000000"/>
                        </a:buClr>
                        <a:buSzPts val="1600"/>
                        <a:buFont typeface="Trebuchet MS" panose="020B0603020202020204" pitchFamily="34" charset="0"/>
                        <a:buNone/>
                      </a:pPr>
                      <a:r>
                        <a:rPr lang="en-US" sz="1400" b="1" u="none" strike="noStrike" dirty="0" smtClean="0">
                          <a:solidFill>
                            <a:srgbClr val="C00000"/>
                          </a:solidFill>
                          <a:effectLst/>
                        </a:rPr>
                        <a:t>50</a:t>
                      </a:r>
                      <a:r>
                        <a:rPr lang="it-IT" sz="1400" b="1" u="none" strike="noStrike" dirty="0" smtClean="0">
                          <a:solidFill>
                            <a:srgbClr val="C00000"/>
                          </a:solidFill>
                          <a:effectLst/>
                        </a:rPr>
                        <a:t>.000</a:t>
                      </a:r>
                      <a:r>
                        <a:rPr lang="en-US" sz="1400" b="1" u="none" strike="noStrike" dirty="0" smtClean="0">
                          <a:solidFill>
                            <a:srgbClr val="C00000"/>
                          </a:solidFill>
                          <a:effectLst/>
                        </a:rPr>
                        <a:t> </a:t>
                      </a:r>
                      <a:r>
                        <a:rPr lang="en-US" sz="1400" b="1" u="none" strike="noStrike" dirty="0">
                          <a:solidFill>
                            <a:srgbClr val="C00000"/>
                          </a:solidFill>
                          <a:effectLst/>
                        </a:rPr>
                        <a:t>EUR</a:t>
                      </a:r>
                      <a:r>
                        <a:rPr lang="en-US" sz="1400" b="1" u="none" strike="noStrike" dirty="0" smtClean="0">
                          <a:solidFill>
                            <a:srgbClr val="C00000"/>
                          </a:solidFill>
                          <a:effectLst/>
                        </a:rPr>
                        <a:t>**</a:t>
                      </a:r>
                      <a:r>
                        <a:rPr lang="en-US" sz="1400" u="none" strike="noStrike" dirty="0" smtClean="0">
                          <a:effectLst/>
                        </a:rPr>
                        <a:t>; </a:t>
                      </a:r>
                      <a:endParaRPr lang="en-US" sz="1400" b="0" i="0" u="none" strike="noStrike" dirty="0">
                        <a:solidFill>
                          <a:srgbClr val="000000"/>
                        </a:solidFill>
                        <a:effectLst/>
                        <a:latin typeface="Trebuchet MS" panose="020B0603020202020204" pitchFamily="34" charset="0"/>
                      </a:endParaRPr>
                    </a:p>
                  </a:txBody>
                  <a:tcPr marL="5967" marR="5967" marT="5967" marB="0" anchor="ctr"/>
                </a:tc>
                <a:tc vMerge="1">
                  <a:txBody>
                    <a:bodyPr/>
                    <a:lstStyle/>
                    <a:p>
                      <a:endParaRPr lang="en-US"/>
                    </a:p>
                  </a:txBody>
                  <a:tcPr/>
                </a:tc>
                <a:tc vMerge="1">
                  <a:txBody>
                    <a:bodyPr/>
                    <a:lstStyle/>
                    <a:p>
                      <a:endParaRPr lang="en-US"/>
                    </a:p>
                  </a:txBody>
                  <a:tcPr/>
                </a:tc>
              </a:tr>
              <a:tr h="1124736">
                <a:tc>
                  <a:txBody>
                    <a:bodyPr/>
                    <a:lstStyle/>
                    <a:p>
                      <a:pPr algn="l" rtl="0" fontAlgn="t">
                        <a:buClr>
                          <a:srgbClr val="000000"/>
                        </a:buClr>
                        <a:buSzPts val="1600"/>
                        <a:buFont typeface="Trebuchet MS" panose="020B0603020202020204" pitchFamily="34" charset="0"/>
                        <a:buNone/>
                      </a:pPr>
                      <a:r>
                        <a:rPr lang="it-IT" sz="1400" u="none" strike="noStrike" dirty="0">
                          <a:effectLst/>
                        </a:rPr>
                        <a:t>Bunuri (achizitii/vanzari de bunuri corporale sau necorporale)                   </a:t>
                      </a:r>
                      <a:r>
                        <a:rPr lang="it-IT" sz="1400" b="1" u="none" strike="noStrike" dirty="0" smtClean="0">
                          <a:solidFill>
                            <a:srgbClr val="C00000"/>
                          </a:solidFill>
                          <a:effectLst/>
                        </a:rPr>
                        <a:t>350.000 </a:t>
                      </a:r>
                      <a:r>
                        <a:rPr lang="it-IT" sz="1400" b="1" u="none" strike="noStrike" dirty="0">
                          <a:solidFill>
                            <a:srgbClr val="C00000"/>
                          </a:solidFill>
                          <a:effectLst/>
                        </a:rPr>
                        <a:t>EUR</a:t>
                      </a:r>
                      <a:r>
                        <a:rPr lang="it-IT" sz="1400" b="1" u="none" strike="noStrike" dirty="0" smtClean="0">
                          <a:solidFill>
                            <a:srgbClr val="C00000"/>
                          </a:solidFill>
                          <a:effectLst/>
                        </a:rPr>
                        <a:t>**.</a:t>
                      </a:r>
                      <a:endParaRPr lang="it-IT" sz="1400" b="1" i="0" u="none" strike="noStrike" dirty="0">
                        <a:solidFill>
                          <a:srgbClr val="C00000"/>
                        </a:solidFill>
                        <a:effectLst/>
                        <a:latin typeface="Trebuchet MS" panose="020B0603020202020204" pitchFamily="34" charset="0"/>
                      </a:endParaRPr>
                    </a:p>
                  </a:txBody>
                  <a:tcPr marL="5967" marR="5967" marT="5967" marB="0" anchor="ctr"/>
                </a:tc>
                <a:tc vMerge="1">
                  <a:txBody>
                    <a:bodyPr/>
                    <a:lstStyle/>
                    <a:p>
                      <a:pPr algn="just" rtl="0" fontAlgn="ctr">
                        <a:buClr>
                          <a:srgbClr val="333333"/>
                        </a:buClr>
                        <a:buSzPts val="1600"/>
                        <a:buFont typeface="Trebuchet MS" panose="020B0603020202020204" pitchFamily="34" charset="0"/>
                        <a:buChar char="a"/>
                      </a:pPr>
                      <a:endParaRPr lang="en-US" sz="1600" b="0" i="0" u="none" strike="noStrike" dirty="0">
                        <a:solidFill>
                          <a:schemeClr val="tx1"/>
                        </a:solidFill>
                        <a:effectLst/>
                        <a:latin typeface="Trebuchet MS" panose="020B0603020202020204" pitchFamily="34" charset="0"/>
                      </a:endParaRPr>
                    </a:p>
                  </a:txBody>
                  <a:tcPr marL="9525" marR="9525" marT="9525" marB="0" anchor="ctr"/>
                </a:tc>
                <a:tc>
                  <a:txBody>
                    <a:bodyPr/>
                    <a:lstStyle/>
                    <a:p>
                      <a:pPr algn="l" rtl="0" fontAlgn="t">
                        <a:buClr>
                          <a:srgbClr val="000000"/>
                        </a:buClr>
                        <a:buSzPts val="1600"/>
                        <a:buFont typeface="Trebuchet MS" panose="020B0603020202020204" pitchFamily="34" charset="0"/>
                        <a:buNone/>
                      </a:pPr>
                      <a:r>
                        <a:rPr lang="it-IT" sz="1400" u="none" strike="noStrike" dirty="0">
                          <a:effectLst/>
                        </a:rPr>
                        <a:t>Bunuri (achizitii/vanzari de bunuri corporale sau necorporale)              </a:t>
                      </a:r>
                      <a:endParaRPr lang="it-IT" sz="1400" u="none" strike="noStrike" dirty="0" smtClean="0">
                        <a:effectLst/>
                      </a:endParaRPr>
                    </a:p>
                    <a:p>
                      <a:pPr algn="l" rtl="0" fontAlgn="t">
                        <a:buClr>
                          <a:srgbClr val="000000"/>
                        </a:buClr>
                        <a:buSzPts val="1600"/>
                        <a:buFont typeface="Trebuchet MS" panose="020B0603020202020204" pitchFamily="34" charset="0"/>
                        <a:buNone/>
                      </a:pPr>
                      <a:r>
                        <a:rPr lang="it-IT" sz="1400" b="1" u="none" strike="noStrike" dirty="0" smtClean="0">
                          <a:solidFill>
                            <a:srgbClr val="C00000"/>
                          </a:solidFill>
                          <a:effectLst/>
                        </a:rPr>
                        <a:t>100.000 </a:t>
                      </a:r>
                      <a:r>
                        <a:rPr lang="it-IT" sz="1400" b="1" u="none" strike="noStrike" dirty="0">
                          <a:solidFill>
                            <a:srgbClr val="C00000"/>
                          </a:solidFill>
                          <a:effectLst/>
                        </a:rPr>
                        <a:t>EUR</a:t>
                      </a:r>
                      <a:r>
                        <a:rPr lang="it-IT" sz="1400" b="1" u="none" strike="noStrike" dirty="0" smtClean="0">
                          <a:solidFill>
                            <a:srgbClr val="C00000"/>
                          </a:solidFill>
                          <a:effectLst/>
                        </a:rPr>
                        <a:t>**.</a:t>
                      </a:r>
                      <a:endParaRPr lang="it-IT" sz="1400" b="1" i="0" u="none" strike="noStrike" dirty="0">
                        <a:solidFill>
                          <a:srgbClr val="C00000"/>
                        </a:solidFill>
                        <a:effectLst/>
                        <a:latin typeface="Trebuchet MS" panose="020B0603020202020204" pitchFamily="34" charset="0"/>
                      </a:endParaRPr>
                    </a:p>
                  </a:txBody>
                  <a:tcPr marL="5967" marR="5967" marT="5967" marB="0" anchor="ct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3157035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71290" y="337772"/>
            <a:ext cx="11391900" cy="5131353"/>
          </a:xfrm>
        </p:spPr>
        <p:txBody>
          <a:bodyPr/>
          <a:lstStyle/>
          <a:p>
            <a:r>
              <a:rPr lang="en-US" sz="2400" dirty="0" smtClean="0">
                <a:solidFill>
                  <a:srgbClr val="C00000"/>
                </a:solidFill>
              </a:rPr>
              <a:t>CRITERII </a:t>
            </a: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000" dirty="0" err="1" smtClean="0">
                <a:solidFill>
                  <a:srgbClr val="2EB0A4"/>
                </a:solidFill>
              </a:rPr>
              <a:t>Legenda</a:t>
            </a:r>
            <a:r>
              <a:rPr lang="en-US" sz="2000" dirty="0" smtClean="0">
                <a:solidFill>
                  <a:srgbClr val="2EB0A4"/>
                </a:solidFill>
              </a:rPr>
              <a:t>:</a:t>
            </a:r>
            <a:r>
              <a:rPr lang="en-US" sz="2400" dirty="0" smtClean="0"/>
              <a:t/>
            </a:r>
            <a:br>
              <a:rPr lang="en-US" sz="2400" dirty="0" smtClean="0"/>
            </a:br>
            <a:r>
              <a:rPr lang="en-US" sz="2400" dirty="0"/>
              <a:t/>
            </a:r>
            <a:br>
              <a:rPr lang="en-US" sz="2400" dirty="0"/>
            </a:br>
            <a:r>
              <a:rPr lang="ro-RO" sz="1800" dirty="0" smtClean="0">
                <a:solidFill>
                  <a:schemeClr val="tx1"/>
                </a:solidFill>
              </a:rPr>
              <a:t>*</a:t>
            </a:r>
            <a:r>
              <a:rPr lang="en-US" sz="1800" dirty="0" smtClean="0">
                <a:solidFill>
                  <a:schemeClr val="tx1"/>
                </a:solidFill>
              </a:rPr>
              <a:t> </a:t>
            </a:r>
            <a:r>
              <a:rPr lang="ro-RO" sz="1800" b="0" dirty="0" smtClean="0">
                <a:solidFill>
                  <a:schemeClr val="tx1"/>
                </a:solidFill>
              </a:rPr>
              <a:t>Calculat </a:t>
            </a:r>
            <a:r>
              <a:rPr lang="ro-RO" sz="1800" b="0" dirty="0">
                <a:solidFill>
                  <a:schemeClr val="tx1"/>
                </a:solidFill>
              </a:rPr>
              <a:t>prin insumarea </a:t>
            </a:r>
            <a:r>
              <a:rPr lang="ro-RO" sz="1800" b="0" dirty="0" smtClean="0">
                <a:solidFill>
                  <a:schemeClr val="tx1"/>
                </a:solidFill>
              </a:rPr>
              <a:t>valorii tranzac</a:t>
            </a:r>
            <a:r>
              <a:rPr lang="en-US" sz="1800" b="0" dirty="0" smtClean="0">
                <a:solidFill>
                  <a:schemeClr val="tx1"/>
                </a:solidFill>
              </a:rPr>
              <a:t>t</a:t>
            </a:r>
            <a:r>
              <a:rPr lang="ro-RO" sz="1800" b="0" dirty="0" smtClean="0">
                <a:solidFill>
                  <a:schemeClr val="tx1"/>
                </a:solidFill>
              </a:rPr>
              <a:t>iilor </a:t>
            </a:r>
            <a:r>
              <a:rPr lang="ro-RO" sz="1800" b="0" dirty="0">
                <a:solidFill>
                  <a:schemeClr val="tx1"/>
                </a:solidFill>
              </a:rPr>
              <a:t>efectuate cu toate persoanele afiliate, exclusiv TVA, mai mare sau </a:t>
            </a:r>
            <a:r>
              <a:rPr lang="ro-RO" sz="1800" b="0" dirty="0" smtClean="0">
                <a:solidFill>
                  <a:schemeClr val="tx1"/>
                </a:solidFill>
              </a:rPr>
              <a:t>egal</a:t>
            </a:r>
            <a:r>
              <a:rPr lang="en-US" sz="1800" b="0" dirty="0" smtClean="0">
                <a:solidFill>
                  <a:schemeClr val="tx1"/>
                </a:solidFill>
              </a:rPr>
              <a:t>a</a:t>
            </a:r>
            <a:r>
              <a:rPr lang="ro-RO" sz="1800" b="0" dirty="0" smtClean="0">
                <a:solidFill>
                  <a:schemeClr val="tx1"/>
                </a:solidFill>
              </a:rPr>
              <a:t> </a:t>
            </a:r>
            <a:r>
              <a:rPr lang="ro-RO" sz="1800" b="0" dirty="0">
                <a:solidFill>
                  <a:schemeClr val="tx1"/>
                </a:solidFill>
              </a:rPr>
              <a:t>cu oricare din pragurile de </a:t>
            </a:r>
            <a:r>
              <a:rPr lang="ro-RO" sz="1800" b="0" dirty="0" smtClean="0">
                <a:solidFill>
                  <a:schemeClr val="tx1"/>
                </a:solidFill>
              </a:rPr>
              <a:t>semnifica</a:t>
            </a:r>
            <a:r>
              <a:rPr lang="en-US" sz="1800" b="0" dirty="0" smtClean="0">
                <a:solidFill>
                  <a:schemeClr val="tx1"/>
                </a:solidFill>
              </a:rPr>
              <a:t>t</a:t>
            </a:r>
            <a:r>
              <a:rPr lang="ro-RO" sz="1800" b="0" dirty="0" smtClean="0">
                <a:solidFill>
                  <a:schemeClr val="tx1"/>
                </a:solidFill>
              </a:rPr>
              <a:t>ie mentionate</a:t>
            </a:r>
            <a:r>
              <a:rPr lang="en-US" sz="1800" b="0" dirty="0" smtClean="0">
                <a:solidFill>
                  <a:schemeClr val="tx1"/>
                </a:solidFill>
              </a:rPr>
              <a:t>;</a:t>
            </a:r>
            <a:r>
              <a:rPr lang="ro-RO" sz="1800" b="0" dirty="0" smtClean="0">
                <a:solidFill>
                  <a:schemeClr val="tx1"/>
                </a:solidFill>
              </a:rPr>
              <a:t> </a:t>
            </a:r>
            <a:r>
              <a:rPr lang="en-US" sz="1800" b="0" dirty="0" smtClean="0">
                <a:solidFill>
                  <a:schemeClr val="tx1"/>
                </a:solidFill>
              </a:rPr>
              <a:t/>
            </a:r>
            <a:br>
              <a:rPr lang="en-US" sz="1800" b="0" dirty="0" smtClean="0">
                <a:solidFill>
                  <a:schemeClr val="tx1"/>
                </a:solidFill>
              </a:rPr>
            </a:br>
            <a:r>
              <a:rPr lang="en-US" sz="1800" b="0" dirty="0">
                <a:solidFill>
                  <a:schemeClr val="tx1"/>
                </a:solidFill>
              </a:rPr>
              <a:t/>
            </a:r>
            <a:br>
              <a:rPr lang="en-US" sz="1800" b="0" dirty="0">
                <a:solidFill>
                  <a:schemeClr val="tx1"/>
                </a:solidFill>
              </a:rPr>
            </a:br>
            <a:r>
              <a:rPr lang="ro-RO" sz="1800" b="0" dirty="0" smtClean="0">
                <a:solidFill>
                  <a:schemeClr val="tx1"/>
                </a:solidFill>
              </a:rPr>
              <a:t>**</a:t>
            </a:r>
            <a:r>
              <a:rPr lang="en-US" sz="1800" b="0" dirty="0" smtClean="0">
                <a:solidFill>
                  <a:schemeClr val="tx1"/>
                </a:solidFill>
              </a:rPr>
              <a:t> </a:t>
            </a:r>
            <a:r>
              <a:rPr lang="en-US" sz="1800" b="0" dirty="0">
                <a:solidFill>
                  <a:schemeClr val="tx1"/>
                </a:solidFill>
              </a:rPr>
              <a:t>L</a:t>
            </a:r>
            <a:r>
              <a:rPr lang="ro-RO" sz="1800" b="0" dirty="0" smtClean="0">
                <a:solidFill>
                  <a:schemeClr val="tx1"/>
                </a:solidFill>
              </a:rPr>
              <a:t>a </a:t>
            </a:r>
            <a:r>
              <a:rPr lang="ro-RO" sz="1800" b="0" dirty="0">
                <a:solidFill>
                  <a:schemeClr val="tx1"/>
                </a:solidFill>
              </a:rPr>
              <a:t>cursul de schimb comunicat de BNR valabil pentru ultima zi a anului </a:t>
            </a:r>
            <a:r>
              <a:rPr lang="ro-RO" sz="1800" b="0" dirty="0" smtClean="0">
                <a:solidFill>
                  <a:schemeClr val="tx1"/>
                </a:solidFill>
              </a:rPr>
              <a:t>fiscal</a:t>
            </a:r>
            <a:r>
              <a:rPr lang="en-US" sz="1800" b="0" dirty="0" smtClean="0">
                <a:solidFill>
                  <a:schemeClr val="tx1"/>
                </a:solidFill>
              </a:rPr>
              <a:t>.</a:t>
            </a:r>
            <a:r>
              <a:rPr lang="en-US" sz="1800" b="0" dirty="0">
                <a:solidFill>
                  <a:schemeClr val="tx1"/>
                </a:solidFill>
              </a:rPr>
              <a:t/>
            </a:r>
            <a:br>
              <a:rPr lang="en-US" sz="1800" b="0" dirty="0">
                <a:solidFill>
                  <a:schemeClr val="tx1"/>
                </a:solidFill>
              </a:rPr>
            </a:br>
            <a:r>
              <a:rPr lang="en-US" sz="1800" b="0" dirty="0" smtClean="0">
                <a:solidFill>
                  <a:schemeClr val="tx1"/>
                </a:solidFill>
              </a:rPr>
              <a:t/>
            </a:r>
            <a:br>
              <a:rPr lang="en-US" sz="1800" b="0" dirty="0" smtClean="0">
                <a:solidFill>
                  <a:schemeClr val="tx1"/>
                </a:solidFill>
              </a:rPr>
            </a:br>
            <a:r>
              <a:rPr lang="en-US" sz="2400" b="0" dirty="0">
                <a:solidFill>
                  <a:schemeClr val="tx1"/>
                </a:solidFill>
              </a:rPr>
              <a:t/>
            </a:r>
            <a:br>
              <a:rPr lang="en-US" sz="2400" b="0" dirty="0">
                <a:solidFill>
                  <a:schemeClr val="tx1"/>
                </a:solidFill>
              </a:rPr>
            </a:br>
            <a:endParaRPr lang="en-GB" sz="2400" b="0" dirty="0">
              <a:solidFill>
                <a:schemeClr val="tx1"/>
              </a:solidFill>
            </a:endParaRPr>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4</a:t>
            </a:fld>
            <a:endParaRPr lang="en-GB" dirty="0"/>
          </a:p>
        </p:txBody>
      </p:sp>
    </p:spTree>
    <p:extLst>
      <p:ext uri="{BB962C8B-B14F-4D97-AF65-F5344CB8AC3E}">
        <p14:creationId xmlns:p14="http://schemas.microsoft.com/office/powerpoint/2010/main" val="2426445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66584" y="365871"/>
            <a:ext cx="11523182" cy="490682"/>
          </a:xfrm>
        </p:spPr>
        <p:txBody>
          <a:bodyPr/>
          <a:lstStyle/>
          <a:p>
            <a:r>
              <a:rPr lang="en-US" sz="2400" dirty="0" err="1" smtClean="0">
                <a:solidFill>
                  <a:srgbClr val="C00000"/>
                </a:solidFill>
              </a:rPr>
              <a:t>Neclaritati</a:t>
            </a:r>
            <a:r>
              <a:rPr lang="en-US" sz="2400" dirty="0" smtClean="0">
                <a:solidFill>
                  <a:srgbClr val="C00000"/>
                </a:solidFill>
              </a:rPr>
              <a:t> </a:t>
            </a:r>
            <a:r>
              <a:rPr lang="en-US" sz="2400" dirty="0" err="1" smtClean="0">
                <a:solidFill>
                  <a:srgbClr val="C00000"/>
                </a:solidFill>
              </a:rPr>
              <a:t>privind</a:t>
            </a:r>
            <a:r>
              <a:rPr lang="en-US" sz="2400" dirty="0" smtClean="0">
                <a:solidFill>
                  <a:srgbClr val="C00000"/>
                </a:solidFill>
              </a:rPr>
              <a:t> </a:t>
            </a:r>
            <a:r>
              <a:rPr lang="en-US" sz="2400" dirty="0" err="1" smtClean="0">
                <a:solidFill>
                  <a:srgbClr val="C00000"/>
                </a:solidFill>
              </a:rPr>
              <a:t>calcularea</a:t>
            </a:r>
            <a:r>
              <a:rPr lang="en-US" sz="2400" dirty="0" smtClean="0">
                <a:solidFill>
                  <a:srgbClr val="C00000"/>
                </a:solidFill>
              </a:rPr>
              <a:t> </a:t>
            </a:r>
            <a:r>
              <a:rPr lang="en-US" sz="2400" dirty="0" err="1" smtClean="0">
                <a:solidFill>
                  <a:srgbClr val="C00000"/>
                </a:solidFill>
              </a:rPr>
              <a:t>pragului</a:t>
            </a:r>
            <a:endParaRPr lang="en-US" sz="2400" dirty="0">
              <a:solidFill>
                <a:srgbClr val="C00000"/>
              </a:solidFill>
            </a:endParaRPr>
          </a:p>
        </p:txBody>
      </p:sp>
      <p:sp>
        <p:nvSpPr>
          <p:cNvPr id="9223" name="Rectangle 7"/>
          <p:cNvSpPr>
            <a:spLocks noGrp="1" noChangeArrowheads="1"/>
          </p:cNvSpPr>
          <p:nvPr>
            <p:ph idx="1"/>
          </p:nvPr>
        </p:nvSpPr>
        <p:spPr>
          <a:xfrm>
            <a:off x="524736" y="886626"/>
            <a:ext cx="11324363" cy="5398268"/>
          </a:xfrm>
        </p:spPr>
        <p:txBody>
          <a:bodyPr/>
          <a:lstStyle/>
          <a:p>
            <a:endParaRPr lang="en-US" sz="2000" b="1" dirty="0" smtClean="0">
              <a:solidFill>
                <a:srgbClr val="2EB0A4"/>
              </a:solidFill>
            </a:endParaRPr>
          </a:p>
          <a:p>
            <a:r>
              <a:rPr lang="en-US" sz="2000" b="1" dirty="0" err="1" smtClean="0">
                <a:solidFill>
                  <a:srgbClr val="2EB0A4"/>
                </a:solidFill>
              </a:rPr>
              <a:t>Exemple</a:t>
            </a:r>
            <a:r>
              <a:rPr lang="en-US" sz="2000" b="1" dirty="0" smtClean="0">
                <a:solidFill>
                  <a:srgbClr val="2EB0A4"/>
                </a:solidFill>
              </a:rPr>
              <a:t>: </a:t>
            </a:r>
          </a:p>
          <a:p>
            <a:endParaRPr lang="en-US" sz="2000" b="1" dirty="0">
              <a:solidFill>
                <a:srgbClr val="2EB0A4"/>
              </a:solidFill>
            </a:endParaRPr>
          </a:p>
          <a:p>
            <a:pPr algn="just"/>
            <a:r>
              <a:rPr lang="en-US" sz="2000" dirty="0" smtClean="0">
                <a:solidFill>
                  <a:schemeClr val="tx1"/>
                </a:solidFill>
              </a:rPr>
              <a:t>1. U</a:t>
            </a:r>
            <a:r>
              <a:rPr lang="ro-RO" dirty="0" smtClean="0">
                <a:solidFill>
                  <a:schemeClr val="tx1"/>
                </a:solidFill>
              </a:rPr>
              <a:t>n </a:t>
            </a:r>
            <a:r>
              <a:rPr lang="ro-RO" dirty="0">
                <a:solidFill>
                  <a:schemeClr val="tx1"/>
                </a:solidFill>
              </a:rPr>
              <a:t>contribuabil </a:t>
            </a:r>
            <a:r>
              <a:rPr lang="ro-RO" dirty="0" smtClean="0">
                <a:solidFill>
                  <a:schemeClr val="tx1"/>
                </a:solidFill>
              </a:rPr>
              <a:t>mare</a:t>
            </a:r>
            <a:r>
              <a:rPr lang="en-US" dirty="0" smtClean="0">
                <a:solidFill>
                  <a:schemeClr val="tx1"/>
                </a:solidFill>
              </a:rPr>
              <a:t> care</a:t>
            </a:r>
            <a:r>
              <a:rPr lang="ro-RO" dirty="0" smtClean="0">
                <a:solidFill>
                  <a:schemeClr val="tx1"/>
                </a:solidFill>
              </a:rPr>
              <a:t> </a:t>
            </a:r>
            <a:r>
              <a:rPr lang="ro-RO" dirty="0">
                <a:solidFill>
                  <a:schemeClr val="tx1"/>
                </a:solidFill>
              </a:rPr>
              <a:t>primeste servicii de </a:t>
            </a:r>
            <a:r>
              <a:rPr lang="ro-RO" b="1" dirty="0" smtClean="0">
                <a:solidFill>
                  <a:srgbClr val="C00000"/>
                </a:solidFill>
              </a:rPr>
              <a:t>50</a:t>
            </a:r>
            <a:r>
              <a:rPr lang="en-US" b="1" dirty="0" smtClean="0">
                <a:solidFill>
                  <a:srgbClr val="C00000"/>
                </a:solidFill>
              </a:rPr>
              <a:t>.</a:t>
            </a:r>
            <a:r>
              <a:rPr lang="ro-RO" b="1" dirty="0" smtClean="0">
                <a:solidFill>
                  <a:srgbClr val="C00000"/>
                </a:solidFill>
              </a:rPr>
              <a:t>000 </a:t>
            </a:r>
            <a:r>
              <a:rPr lang="en-US" b="1" dirty="0" smtClean="0">
                <a:solidFill>
                  <a:srgbClr val="C00000"/>
                </a:solidFill>
              </a:rPr>
              <a:t>EUR</a:t>
            </a:r>
            <a:r>
              <a:rPr lang="ro-RO" b="1" dirty="0" smtClean="0">
                <a:solidFill>
                  <a:srgbClr val="C00000"/>
                </a:solidFill>
              </a:rPr>
              <a:t> </a:t>
            </a:r>
            <a:r>
              <a:rPr lang="ro-RO" dirty="0">
                <a:solidFill>
                  <a:schemeClr val="tx1"/>
                </a:solidFill>
              </a:rPr>
              <a:t>si </a:t>
            </a:r>
            <a:r>
              <a:rPr lang="ro-RO" dirty="0" smtClean="0">
                <a:solidFill>
                  <a:schemeClr val="tx1"/>
                </a:solidFill>
              </a:rPr>
              <a:t>presteaza</a:t>
            </a:r>
            <a:r>
              <a:rPr lang="en-US" dirty="0" smtClean="0">
                <a:solidFill>
                  <a:schemeClr val="tx1"/>
                </a:solidFill>
              </a:rPr>
              <a:t> </a:t>
            </a:r>
            <a:r>
              <a:rPr lang="en-US" dirty="0" err="1" smtClean="0">
                <a:solidFill>
                  <a:schemeClr val="tx1"/>
                </a:solidFill>
              </a:rPr>
              <a:t>servicii</a:t>
            </a:r>
            <a:r>
              <a:rPr lang="ro-RO" dirty="0" smtClean="0">
                <a:solidFill>
                  <a:schemeClr val="tx1"/>
                </a:solidFill>
              </a:rPr>
              <a:t> </a:t>
            </a:r>
            <a:r>
              <a:rPr lang="ro-RO" dirty="0">
                <a:solidFill>
                  <a:schemeClr val="tx1"/>
                </a:solidFill>
              </a:rPr>
              <a:t>de </a:t>
            </a:r>
            <a:r>
              <a:rPr lang="ro-RO" b="1" dirty="0" smtClean="0">
                <a:solidFill>
                  <a:srgbClr val="C00000"/>
                </a:solidFill>
              </a:rPr>
              <a:t>200</a:t>
            </a:r>
            <a:r>
              <a:rPr lang="en-US" b="1" dirty="0" smtClean="0">
                <a:solidFill>
                  <a:srgbClr val="C00000"/>
                </a:solidFill>
              </a:rPr>
              <a:t>.</a:t>
            </a:r>
            <a:r>
              <a:rPr lang="ro-RO" b="1" dirty="0" smtClean="0">
                <a:solidFill>
                  <a:srgbClr val="C00000"/>
                </a:solidFill>
              </a:rPr>
              <a:t>000 </a:t>
            </a:r>
            <a:r>
              <a:rPr lang="en-US" b="1" dirty="0" smtClean="0">
                <a:solidFill>
                  <a:srgbClr val="C00000"/>
                </a:solidFill>
              </a:rPr>
              <a:t>EUR </a:t>
            </a:r>
            <a:r>
              <a:rPr lang="ro-RO" dirty="0" smtClean="0">
                <a:solidFill>
                  <a:schemeClr val="tx1"/>
                </a:solidFill>
              </a:rPr>
              <a:t>atinge </a:t>
            </a:r>
            <a:r>
              <a:rPr lang="ro-RO" dirty="0">
                <a:solidFill>
                  <a:schemeClr val="tx1"/>
                </a:solidFill>
              </a:rPr>
              <a:t>plafonul de </a:t>
            </a:r>
            <a:r>
              <a:rPr lang="ro-RO" b="1" dirty="0" smtClean="0">
                <a:solidFill>
                  <a:srgbClr val="C00000"/>
                </a:solidFill>
              </a:rPr>
              <a:t>250</a:t>
            </a:r>
            <a:r>
              <a:rPr lang="en-US" b="1" dirty="0" smtClean="0">
                <a:solidFill>
                  <a:srgbClr val="C00000"/>
                </a:solidFill>
              </a:rPr>
              <a:t>.</a:t>
            </a:r>
            <a:r>
              <a:rPr lang="ro-RO" b="1" dirty="0" smtClean="0">
                <a:solidFill>
                  <a:srgbClr val="C00000"/>
                </a:solidFill>
              </a:rPr>
              <a:t>000 </a:t>
            </a:r>
            <a:r>
              <a:rPr lang="en-US" b="1" dirty="0" smtClean="0">
                <a:solidFill>
                  <a:srgbClr val="C00000"/>
                </a:solidFill>
              </a:rPr>
              <a:t>EUR</a:t>
            </a:r>
            <a:r>
              <a:rPr lang="ro-RO" b="1" dirty="0" smtClean="0">
                <a:solidFill>
                  <a:schemeClr val="tx1"/>
                </a:solidFill>
              </a:rPr>
              <a:t> </a:t>
            </a:r>
            <a:r>
              <a:rPr lang="ro-RO" dirty="0">
                <a:solidFill>
                  <a:schemeClr val="tx1"/>
                </a:solidFill>
              </a:rPr>
              <a:t>sau </a:t>
            </a:r>
            <a:r>
              <a:rPr lang="ro-RO" dirty="0" smtClean="0">
                <a:solidFill>
                  <a:schemeClr val="tx1"/>
                </a:solidFill>
              </a:rPr>
              <a:t>nu</a:t>
            </a:r>
            <a:r>
              <a:rPr lang="en-US" dirty="0" smtClean="0">
                <a:solidFill>
                  <a:schemeClr val="tx1"/>
                </a:solidFill>
              </a:rPr>
              <a:t> </a:t>
            </a:r>
            <a:r>
              <a:rPr lang="ro-RO" dirty="0" smtClean="0">
                <a:solidFill>
                  <a:schemeClr val="tx1"/>
                </a:solidFill>
              </a:rPr>
              <a:t>?</a:t>
            </a:r>
            <a:r>
              <a:rPr lang="en-US" dirty="0" smtClean="0">
                <a:solidFill>
                  <a:schemeClr val="tx1"/>
                </a:solidFill>
              </a:rPr>
              <a:t> </a:t>
            </a:r>
          </a:p>
          <a:p>
            <a:pPr algn="just"/>
            <a:endParaRPr lang="en-US" dirty="0" smtClean="0">
              <a:solidFill>
                <a:schemeClr val="tx1"/>
              </a:solidFill>
            </a:endParaRPr>
          </a:p>
          <a:p>
            <a:pPr algn="just"/>
            <a:r>
              <a:rPr lang="en-US" dirty="0" smtClean="0">
                <a:solidFill>
                  <a:schemeClr val="tx1"/>
                </a:solidFill>
              </a:rPr>
              <a:t>2. Un </a:t>
            </a:r>
            <a:r>
              <a:rPr lang="en-US" dirty="0" err="1" smtClean="0">
                <a:solidFill>
                  <a:schemeClr val="tx1"/>
                </a:solidFill>
              </a:rPr>
              <a:t>contribuabil</a:t>
            </a:r>
            <a:r>
              <a:rPr lang="en-US" dirty="0" smtClean="0">
                <a:solidFill>
                  <a:schemeClr val="tx1"/>
                </a:solidFill>
              </a:rPr>
              <a:t> mare </a:t>
            </a:r>
            <a:r>
              <a:rPr lang="en-US" dirty="0" err="1" smtClean="0">
                <a:solidFill>
                  <a:schemeClr val="tx1"/>
                </a:solidFill>
              </a:rPr>
              <a:t>presteaza</a:t>
            </a:r>
            <a:r>
              <a:rPr lang="en-US" dirty="0" smtClean="0">
                <a:solidFill>
                  <a:schemeClr val="tx1"/>
                </a:solidFill>
              </a:rPr>
              <a:t> </a:t>
            </a:r>
            <a:r>
              <a:rPr lang="en-US" dirty="0" err="1" smtClean="0">
                <a:solidFill>
                  <a:schemeClr val="tx1"/>
                </a:solidFill>
              </a:rPr>
              <a:t>servicii</a:t>
            </a:r>
            <a:r>
              <a:rPr lang="en-US" dirty="0" smtClean="0">
                <a:solidFill>
                  <a:schemeClr val="tx1"/>
                </a:solidFill>
              </a:rPr>
              <a:t> de </a:t>
            </a:r>
            <a:r>
              <a:rPr lang="en-US" b="1" dirty="0" smtClean="0">
                <a:solidFill>
                  <a:srgbClr val="C00000"/>
                </a:solidFill>
              </a:rPr>
              <a:t>250.000 EUR </a:t>
            </a:r>
            <a:r>
              <a:rPr lang="en-US" dirty="0" smtClean="0">
                <a:solidFill>
                  <a:schemeClr val="tx1"/>
                </a:solidFill>
              </a:rPr>
              <a:t>in </a:t>
            </a:r>
            <a:r>
              <a:rPr lang="en-US" dirty="0" err="1" smtClean="0">
                <a:solidFill>
                  <a:schemeClr val="tx1"/>
                </a:solidFill>
              </a:rPr>
              <a:t>timp</a:t>
            </a:r>
            <a:r>
              <a:rPr lang="en-US" dirty="0" smtClean="0">
                <a:solidFill>
                  <a:schemeClr val="tx1"/>
                </a:solidFill>
              </a:rPr>
              <a:t> </a:t>
            </a:r>
            <a:r>
              <a:rPr lang="en-US" dirty="0" err="1" smtClean="0">
                <a:solidFill>
                  <a:schemeClr val="tx1"/>
                </a:solidFill>
              </a:rPr>
              <a:t>ce</a:t>
            </a:r>
            <a:r>
              <a:rPr lang="en-US" dirty="0" smtClean="0">
                <a:solidFill>
                  <a:schemeClr val="tx1"/>
                </a:solidFill>
              </a:rPr>
              <a:t> </a:t>
            </a:r>
            <a:r>
              <a:rPr lang="en-US" dirty="0" err="1" smtClean="0">
                <a:solidFill>
                  <a:schemeClr val="tx1"/>
                </a:solidFill>
              </a:rPr>
              <a:t>serviciile</a:t>
            </a:r>
            <a:r>
              <a:rPr lang="en-US" dirty="0" smtClean="0">
                <a:solidFill>
                  <a:schemeClr val="tx1"/>
                </a:solidFill>
              </a:rPr>
              <a:t> </a:t>
            </a:r>
            <a:r>
              <a:rPr lang="en-US" dirty="0" err="1" smtClean="0">
                <a:solidFill>
                  <a:schemeClr val="tx1"/>
                </a:solidFill>
              </a:rPr>
              <a:t>primite</a:t>
            </a:r>
            <a:r>
              <a:rPr lang="en-US" dirty="0" smtClean="0">
                <a:solidFill>
                  <a:schemeClr val="tx1"/>
                </a:solidFill>
              </a:rPr>
              <a:t> </a:t>
            </a:r>
            <a:r>
              <a:rPr lang="en-US" dirty="0" err="1" smtClean="0">
                <a:solidFill>
                  <a:schemeClr val="tx1"/>
                </a:solidFill>
              </a:rPr>
              <a:t>raman</a:t>
            </a:r>
            <a:r>
              <a:rPr lang="en-US" dirty="0" smtClean="0">
                <a:solidFill>
                  <a:schemeClr val="tx1"/>
                </a:solidFill>
              </a:rPr>
              <a:t> la </a:t>
            </a:r>
            <a:r>
              <a:rPr lang="en-US" dirty="0" err="1" smtClean="0">
                <a:solidFill>
                  <a:schemeClr val="tx1"/>
                </a:solidFill>
              </a:rPr>
              <a:t>nivelul</a:t>
            </a:r>
            <a:r>
              <a:rPr lang="en-US" dirty="0" smtClean="0">
                <a:solidFill>
                  <a:schemeClr val="tx1"/>
                </a:solidFill>
              </a:rPr>
              <a:t> de </a:t>
            </a:r>
            <a:r>
              <a:rPr lang="en-US" b="1" dirty="0" smtClean="0">
                <a:solidFill>
                  <a:srgbClr val="C00000"/>
                </a:solidFill>
              </a:rPr>
              <a:t>50.000 EUR </a:t>
            </a:r>
            <a:r>
              <a:rPr lang="en-US" dirty="0" smtClean="0">
                <a:solidFill>
                  <a:schemeClr val="tx1"/>
                </a:solidFill>
              </a:rPr>
              <a:t>?</a:t>
            </a:r>
          </a:p>
          <a:p>
            <a:endParaRPr lang="en-US" dirty="0">
              <a:solidFill>
                <a:schemeClr val="tx1"/>
              </a:solidFill>
            </a:endParaRPr>
          </a:p>
          <a:p>
            <a:pPr algn="just"/>
            <a:endParaRPr lang="en-US" b="1" dirty="0" smtClean="0">
              <a:solidFill>
                <a:srgbClr val="FF0000"/>
              </a:solidFill>
            </a:endParaRPr>
          </a:p>
          <a:p>
            <a:pPr algn="just"/>
            <a:r>
              <a:rPr lang="en-US" b="1" dirty="0" smtClean="0">
                <a:solidFill>
                  <a:srgbClr val="C00000"/>
                </a:solidFill>
              </a:rPr>
              <a:t>!!! </a:t>
            </a:r>
            <a:r>
              <a:rPr lang="en-US" b="1" dirty="0" err="1">
                <a:solidFill>
                  <a:srgbClr val="C00000"/>
                </a:solidFill>
              </a:rPr>
              <a:t>Elemente</a:t>
            </a:r>
            <a:r>
              <a:rPr lang="en-US" b="1" dirty="0">
                <a:solidFill>
                  <a:srgbClr val="C00000"/>
                </a:solidFill>
              </a:rPr>
              <a:t> </a:t>
            </a:r>
            <a:r>
              <a:rPr lang="en-US" b="1" dirty="0" err="1">
                <a:solidFill>
                  <a:srgbClr val="C00000"/>
                </a:solidFill>
              </a:rPr>
              <a:t>cheie</a:t>
            </a:r>
            <a:r>
              <a:rPr lang="en-US" b="1" dirty="0">
                <a:solidFill>
                  <a:srgbClr val="C00000"/>
                </a:solidFill>
              </a:rPr>
              <a:t> (art.2 (1)): </a:t>
            </a:r>
            <a:r>
              <a:rPr lang="ro-RO" b="1" dirty="0">
                <a:solidFill>
                  <a:srgbClr val="C00000"/>
                </a:solidFill>
              </a:rPr>
              <a:t>„Oricare din </a:t>
            </a:r>
            <a:r>
              <a:rPr lang="ro-RO" b="1" dirty="0" smtClean="0">
                <a:solidFill>
                  <a:srgbClr val="C00000"/>
                </a:solidFill>
              </a:rPr>
              <a:t>pragurile </a:t>
            </a:r>
            <a:r>
              <a:rPr lang="ro-RO" b="1" dirty="0">
                <a:solidFill>
                  <a:srgbClr val="C00000"/>
                </a:solidFill>
              </a:rPr>
              <a:t>de semnificatie”</a:t>
            </a:r>
            <a:r>
              <a:rPr lang="en-US" b="1" dirty="0">
                <a:solidFill>
                  <a:srgbClr val="C00000"/>
                </a:solidFill>
              </a:rPr>
              <a:t>;</a:t>
            </a:r>
            <a:r>
              <a:rPr lang="ro-RO" b="1" dirty="0">
                <a:solidFill>
                  <a:srgbClr val="C00000"/>
                </a:solidFill>
              </a:rPr>
              <a:t> „Nivelul valoric al pragului de semnificatie”</a:t>
            </a:r>
            <a:r>
              <a:rPr lang="en-US" b="1" dirty="0">
                <a:solidFill>
                  <a:srgbClr val="C00000"/>
                </a:solidFill>
              </a:rPr>
              <a:t> </a:t>
            </a:r>
            <a:r>
              <a:rPr lang="en-US" b="1" dirty="0" err="1">
                <a:solidFill>
                  <a:srgbClr val="C00000"/>
                </a:solidFill>
              </a:rPr>
              <a:t>si</a:t>
            </a:r>
            <a:r>
              <a:rPr lang="en-US" b="1" dirty="0">
                <a:solidFill>
                  <a:srgbClr val="C00000"/>
                </a:solidFill>
              </a:rPr>
              <a:t> slash “(/)” </a:t>
            </a:r>
            <a:r>
              <a:rPr lang="en-US" b="1" dirty="0" smtClean="0">
                <a:solidFill>
                  <a:srgbClr val="C00000"/>
                </a:solidFill>
              </a:rPr>
              <a:t>.</a:t>
            </a:r>
            <a:endParaRPr lang="en-US" b="1" dirty="0">
              <a:solidFill>
                <a:srgbClr val="C00000"/>
              </a:solidFill>
            </a:endParaRPr>
          </a:p>
          <a:p>
            <a:endParaRPr lang="en-US" dirty="0">
              <a:solidFill>
                <a:schemeClr val="tx1"/>
              </a:solidFill>
            </a:endParaRP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5</a:t>
            </a:fld>
            <a:endParaRPr lang="en-GB" dirty="0"/>
          </a:p>
        </p:txBody>
      </p:sp>
    </p:spTree>
    <p:extLst>
      <p:ext uri="{BB962C8B-B14F-4D97-AF65-F5344CB8AC3E}">
        <p14:creationId xmlns:p14="http://schemas.microsoft.com/office/powerpoint/2010/main" val="374079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66584" y="354985"/>
            <a:ext cx="11523182" cy="490682"/>
          </a:xfrm>
        </p:spPr>
        <p:txBody>
          <a:bodyPr/>
          <a:lstStyle/>
          <a:p>
            <a:r>
              <a:rPr lang="en-US" sz="2400" dirty="0" err="1" smtClean="0">
                <a:solidFill>
                  <a:srgbClr val="C00000"/>
                </a:solidFill>
              </a:rPr>
              <a:t>Neclaritati</a:t>
            </a:r>
            <a:r>
              <a:rPr lang="en-US" sz="2400" dirty="0" smtClean="0">
                <a:solidFill>
                  <a:srgbClr val="C00000"/>
                </a:solidFill>
              </a:rPr>
              <a:t> </a:t>
            </a:r>
            <a:r>
              <a:rPr lang="en-US" sz="2400" dirty="0" err="1" smtClean="0">
                <a:solidFill>
                  <a:srgbClr val="C00000"/>
                </a:solidFill>
              </a:rPr>
              <a:t>privind</a:t>
            </a:r>
            <a:r>
              <a:rPr lang="en-US" sz="2400" dirty="0" smtClean="0">
                <a:solidFill>
                  <a:srgbClr val="C00000"/>
                </a:solidFill>
              </a:rPr>
              <a:t> </a:t>
            </a:r>
            <a:r>
              <a:rPr lang="en-US" sz="2400" dirty="0" err="1" smtClean="0">
                <a:solidFill>
                  <a:srgbClr val="C00000"/>
                </a:solidFill>
              </a:rPr>
              <a:t>calcularea</a:t>
            </a:r>
            <a:r>
              <a:rPr lang="en-US" sz="2400" dirty="0" smtClean="0">
                <a:solidFill>
                  <a:srgbClr val="C00000"/>
                </a:solidFill>
              </a:rPr>
              <a:t> </a:t>
            </a:r>
            <a:r>
              <a:rPr lang="en-US" sz="2400" dirty="0" err="1" smtClean="0">
                <a:solidFill>
                  <a:srgbClr val="C00000"/>
                </a:solidFill>
              </a:rPr>
              <a:t>pragului</a:t>
            </a:r>
            <a:endParaRPr lang="en-US" sz="2400" dirty="0">
              <a:solidFill>
                <a:srgbClr val="C00000"/>
              </a:solidFill>
            </a:endParaRPr>
          </a:p>
        </p:txBody>
      </p:sp>
      <p:sp>
        <p:nvSpPr>
          <p:cNvPr id="9223" name="Rectangle 7"/>
          <p:cNvSpPr>
            <a:spLocks noGrp="1" noChangeArrowheads="1"/>
          </p:cNvSpPr>
          <p:nvPr>
            <p:ph idx="1"/>
          </p:nvPr>
        </p:nvSpPr>
        <p:spPr>
          <a:xfrm>
            <a:off x="524736" y="886626"/>
            <a:ext cx="11324363" cy="5398268"/>
          </a:xfrm>
        </p:spPr>
        <p:txBody>
          <a:bodyPr/>
          <a:lstStyle/>
          <a:p>
            <a:pPr marL="285750" indent="-285750">
              <a:buFont typeface="Arial" panose="020B0604020202020204" pitchFamily="34" charset="0"/>
              <a:buChar char="•"/>
            </a:pPr>
            <a:endParaRPr lang="en-US" sz="2000" b="1" dirty="0" smtClean="0">
              <a:solidFill>
                <a:srgbClr val="2EB0A4"/>
              </a:solidFill>
            </a:endParaRPr>
          </a:p>
          <a:p>
            <a:pPr marL="285750" indent="-285750" algn="just">
              <a:buFont typeface="Arial" panose="020B0604020202020204" pitchFamily="34" charset="0"/>
              <a:buChar char="•"/>
            </a:pPr>
            <a:r>
              <a:rPr lang="en-US" sz="2000" b="1" dirty="0" err="1" smtClean="0">
                <a:solidFill>
                  <a:srgbClr val="2EB0A4"/>
                </a:solidFill>
              </a:rPr>
              <a:t>Interpretarea</a:t>
            </a:r>
            <a:r>
              <a:rPr lang="en-US" sz="2000" b="1" dirty="0" smtClean="0">
                <a:solidFill>
                  <a:srgbClr val="2EB0A4"/>
                </a:solidFill>
              </a:rPr>
              <a:t> 1 (</a:t>
            </a:r>
            <a:r>
              <a:rPr lang="en-US" sz="2000" b="1" dirty="0" err="1" smtClean="0">
                <a:solidFill>
                  <a:srgbClr val="2EB0A4"/>
                </a:solidFill>
              </a:rPr>
              <a:t>cea</a:t>
            </a:r>
            <a:r>
              <a:rPr lang="en-US" sz="2000" b="1" dirty="0" smtClean="0">
                <a:solidFill>
                  <a:srgbClr val="2EB0A4"/>
                </a:solidFill>
              </a:rPr>
              <a:t> </a:t>
            </a:r>
            <a:r>
              <a:rPr lang="en-US" sz="2000" b="1" dirty="0" err="1" smtClean="0">
                <a:solidFill>
                  <a:srgbClr val="2EB0A4"/>
                </a:solidFill>
              </a:rPr>
              <a:t>mai</a:t>
            </a:r>
            <a:r>
              <a:rPr lang="en-US" sz="2000" b="1" dirty="0" smtClean="0">
                <a:solidFill>
                  <a:srgbClr val="2EB0A4"/>
                </a:solidFill>
              </a:rPr>
              <a:t> </a:t>
            </a:r>
            <a:r>
              <a:rPr lang="en-US" sz="2000" b="1" dirty="0" err="1" smtClean="0">
                <a:solidFill>
                  <a:srgbClr val="2EB0A4"/>
                </a:solidFill>
              </a:rPr>
              <a:t>probabila</a:t>
            </a:r>
            <a:r>
              <a:rPr lang="en-US" sz="2000" b="1" dirty="0" smtClean="0">
                <a:solidFill>
                  <a:srgbClr val="2EB0A4"/>
                </a:solidFill>
              </a:rPr>
              <a:t>):</a:t>
            </a:r>
            <a:r>
              <a:rPr lang="en-US" dirty="0" smtClean="0">
                <a:solidFill>
                  <a:schemeClr val="tx1"/>
                </a:solidFill>
              </a:rPr>
              <a:t> </a:t>
            </a:r>
            <a:r>
              <a:rPr lang="en-US" dirty="0" err="1">
                <a:solidFill>
                  <a:schemeClr val="tx1"/>
                </a:solidFill>
              </a:rPr>
              <a:t>O</a:t>
            </a:r>
            <a:r>
              <a:rPr lang="en-US" dirty="0" err="1" smtClean="0">
                <a:solidFill>
                  <a:schemeClr val="tx1"/>
                </a:solidFill>
              </a:rPr>
              <a:t>ricare</a:t>
            </a:r>
            <a:r>
              <a:rPr lang="en-US" dirty="0" smtClean="0">
                <a:solidFill>
                  <a:schemeClr val="tx1"/>
                </a:solidFill>
              </a:rPr>
              <a:t> </a:t>
            </a:r>
            <a:r>
              <a:rPr lang="en-US" dirty="0" err="1" smtClean="0">
                <a:solidFill>
                  <a:schemeClr val="tx1"/>
                </a:solidFill>
              </a:rPr>
              <a:t>dintre</a:t>
            </a:r>
            <a:r>
              <a:rPr lang="en-US" dirty="0" smtClean="0">
                <a:solidFill>
                  <a:schemeClr val="tx1"/>
                </a:solidFill>
              </a:rPr>
              <a:t> </a:t>
            </a:r>
            <a:r>
              <a:rPr lang="en-US" dirty="0" err="1" smtClean="0">
                <a:solidFill>
                  <a:schemeClr val="tx1"/>
                </a:solidFill>
              </a:rPr>
              <a:t>praguri</a:t>
            </a:r>
            <a:r>
              <a:rPr lang="en-US" dirty="0" smtClean="0">
                <a:solidFill>
                  <a:schemeClr val="tx1"/>
                </a:solidFill>
              </a:rPr>
              <a:t> pot fi </a:t>
            </a:r>
            <a:r>
              <a:rPr lang="en-US" dirty="0" err="1" smtClean="0">
                <a:solidFill>
                  <a:schemeClr val="tx1"/>
                </a:solidFill>
              </a:rPr>
              <a:t>depasite</a:t>
            </a:r>
            <a:r>
              <a:rPr lang="en-US" dirty="0" smtClean="0">
                <a:solidFill>
                  <a:schemeClr val="tx1"/>
                </a:solidFill>
              </a:rPr>
              <a:t> (</a:t>
            </a:r>
            <a:r>
              <a:rPr lang="en-US" dirty="0" err="1" smtClean="0">
                <a:solidFill>
                  <a:schemeClr val="tx1"/>
                </a:solidFill>
              </a:rPr>
              <a:t>adica</a:t>
            </a:r>
            <a:r>
              <a:rPr lang="en-US" dirty="0" smtClean="0">
                <a:solidFill>
                  <a:schemeClr val="tx1"/>
                </a:solidFill>
              </a:rPr>
              <a:t> 250.000 EUR in </a:t>
            </a:r>
            <a:r>
              <a:rPr lang="en-US" dirty="0" err="1" smtClean="0">
                <a:solidFill>
                  <a:schemeClr val="tx1"/>
                </a:solidFill>
              </a:rPr>
              <a:t>cazul</a:t>
            </a:r>
            <a:r>
              <a:rPr lang="en-US" dirty="0" smtClean="0">
                <a:solidFill>
                  <a:schemeClr val="tx1"/>
                </a:solidFill>
              </a:rPr>
              <a:t> </a:t>
            </a:r>
            <a:r>
              <a:rPr lang="en-US" dirty="0" err="1" smtClean="0">
                <a:solidFill>
                  <a:schemeClr val="tx1"/>
                </a:solidFill>
              </a:rPr>
              <a:t>serviciilor</a:t>
            </a:r>
            <a:r>
              <a:rPr lang="en-US" dirty="0" smtClean="0">
                <a:solidFill>
                  <a:schemeClr val="tx1"/>
                </a:solidFill>
              </a:rPr>
              <a:t> </a:t>
            </a:r>
            <a:r>
              <a:rPr lang="en-US" dirty="0" err="1" smtClean="0">
                <a:solidFill>
                  <a:schemeClr val="tx1"/>
                </a:solidFill>
              </a:rPr>
              <a:t>primite</a:t>
            </a:r>
            <a:r>
              <a:rPr lang="en-US" dirty="0" smtClean="0">
                <a:solidFill>
                  <a:schemeClr val="tx1"/>
                </a:solidFill>
              </a:rPr>
              <a:t> </a:t>
            </a:r>
            <a:r>
              <a:rPr lang="en-US" dirty="0" err="1" smtClean="0">
                <a:solidFill>
                  <a:schemeClr val="tx1"/>
                </a:solidFill>
              </a:rPr>
              <a:t>si</a:t>
            </a:r>
            <a:r>
              <a:rPr lang="en-US" dirty="0" smtClean="0">
                <a:solidFill>
                  <a:schemeClr val="tx1"/>
                </a:solidFill>
              </a:rPr>
              <a:t> 250.000 EUR in </a:t>
            </a:r>
            <a:r>
              <a:rPr lang="en-US" dirty="0" err="1" smtClean="0">
                <a:solidFill>
                  <a:schemeClr val="tx1"/>
                </a:solidFill>
              </a:rPr>
              <a:t>cazul</a:t>
            </a:r>
            <a:r>
              <a:rPr lang="en-US" dirty="0" smtClean="0">
                <a:solidFill>
                  <a:schemeClr val="tx1"/>
                </a:solidFill>
              </a:rPr>
              <a:t> </a:t>
            </a:r>
            <a:r>
              <a:rPr lang="en-US" dirty="0" err="1" smtClean="0">
                <a:solidFill>
                  <a:schemeClr val="tx1"/>
                </a:solidFill>
              </a:rPr>
              <a:t>serviciilor</a:t>
            </a:r>
            <a:r>
              <a:rPr lang="en-US" dirty="0" smtClean="0">
                <a:solidFill>
                  <a:schemeClr val="tx1"/>
                </a:solidFill>
              </a:rPr>
              <a:t> </a:t>
            </a:r>
            <a:r>
              <a:rPr lang="en-US" dirty="0" err="1" smtClean="0">
                <a:solidFill>
                  <a:schemeClr val="tx1"/>
                </a:solidFill>
              </a:rPr>
              <a:t>prestate</a:t>
            </a:r>
            <a:r>
              <a:rPr lang="en-US" dirty="0" smtClean="0">
                <a:solidFill>
                  <a:schemeClr val="tx1"/>
                </a:solidFill>
              </a:rPr>
              <a:t>) =&gt; </a:t>
            </a:r>
            <a:r>
              <a:rPr lang="en-US" dirty="0" err="1" smtClean="0">
                <a:solidFill>
                  <a:schemeClr val="tx1"/>
                </a:solidFill>
              </a:rPr>
              <a:t>Exemplul</a:t>
            </a:r>
            <a:r>
              <a:rPr lang="en-US" dirty="0" smtClean="0">
                <a:solidFill>
                  <a:schemeClr val="tx1"/>
                </a:solidFill>
              </a:rPr>
              <a:t> 1 (</a:t>
            </a:r>
            <a:r>
              <a:rPr lang="en-US" dirty="0">
                <a:solidFill>
                  <a:schemeClr val="tx1"/>
                </a:solidFill>
              </a:rPr>
              <a:t>50.000/200</a:t>
            </a:r>
            <a:r>
              <a:rPr lang="it-IT" dirty="0">
                <a:solidFill>
                  <a:schemeClr val="tx1"/>
                </a:solidFill>
              </a:rPr>
              <a:t>.000</a:t>
            </a:r>
            <a:r>
              <a:rPr lang="en-US" dirty="0">
                <a:solidFill>
                  <a:schemeClr val="tx1"/>
                </a:solidFill>
              </a:rPr>
              <a:t> EUR</a:t>
            </a:r>
            <a:r>
              <a:rPr lang="en-US" dirty="0" smtClean="0">
                <a:solidFill>
                  <a:schemeClr val="tx1"/>
                </a:solidFill>
              </a:rPr>
              <a:t>) – nu se </a:t>
            </a:r>
            <a:r>
              <a:rPr lang="en-US" dirty="0" err="1" smtClean="0">
                <a:solidFill>
                  <a:schemeClr val="tx1"/>
                </a:solidFill>
              </a:rPr>
              <a:t>atinge</a:t>
            </a:r>
            <a:r>
              <a:rPr lang="en-US" dirty="0" smtClean="0">
                <a:solidFill>
                  <a:schemeClr val="tx1"/>
                </a:solidFill>
              </a:rPr>
              <a:t> </a:t>
            </a:r>
            <a:r>
              <a:rPr lang="en-US" dirty="0" err="1" smtClean="0">
                <a:solidFill>
                  <a:schemeClr val="tx1"/>
                </a:solidFill>
              </a:rPr>
              <a:t>pragul</a:t>
            </a:r>
            <a:r>
              <a:rPr lang="en-US" dirty="0" smtClean="0">
                <a:solidFill>
                  <a:schemeClr val="tx1"/>
                </a:solidFill>
              </a:rPr>
              <a:t>; </a:t>
            </a:r>
            <a:r>
              <a:rPr lang="en-US" dirty="0" err="1" smtClean="0">
                <a:solidFill>
                  <a:schemeClr val="tx1"/>
                </a:solidFill>
              </a:rPr>
              <a:t>Exemplul</a:t>
            </a:r>
            <a:r>
              <a:rPr lang="en-US" dirty="0" smtClean="0">
                <a:solidFill>
                  <a:schemeClr val="tx1"/>
                </a:solidFill>
              </a:rPr>
              <a:t> 2 (50.000/250.000 EUR) – se </a:t>
            </a:r>
            <a:r>
              <a:rPr lang="en-US" dirty="0" err="1" smtClean="0">
                <a:solidFill>
                  <a:schemeClr val="tx1"/>
                </a:solidFill>
              </a:rPr>
              <a:t>atinge</a:t>
            </a:r>
            <a:r>
              <a:rPr lang="en-US" dirty="0" smtClean="0">
                <a:solidFill>
                  <a:schemeClr val="tx1"/>
                </a:solidFill>
              </a:rPr>
              <a:t> </a:t>
            </a:r>
            <a:r>
              <a:rPr lang="en-US" dirty="0" err="1" smtClean="0">
                <a:solidFill>
                  <a:schemeClr val="tx1"/>
                </a:solidFill>
              </a:rPr>
              <a:t>pragul</a:t>
            </a:r>
            <a:r>
              <a:rPr lang="en-US" dirty="0" smtClean="0">
                <a:solidFill>
                  <a:schemeClr val="tx1"/>
                </a:solidFill>
              </a:rPr>
              <a:t>. </a:t>
            </a:r>
            <a:r>
              <a:rPr lang="en-US" dirty="0" err="1" smtClean="0">
                <a:solidFill>
                  <a:schemeClr val="tx1"/>
                </a:solidFill>
              </a:rPr>
              <a:t>Sensul</a:t>
            </a:r>
            <a:r>
              <a:rPr lang="en-US" dirty="0" smtClean="0">
                <a:solidFill>
                  <a:schemeClr val="tx1"/>
                </a:solidFill>
              </a:rPr>
              <a:t> </a:t>
            </a:r>
            <a:r>
              <a:rPr lang="en-US" dirty="0" err="1" smtClean="0">
                <a:solidFill>
                  <a:schemeClr val="tx1"/>
                </a:solidFill>
              </a:rPr>
              <a:t>slashului</a:t>
            </a:r>
            <a:r>
              <a:rPr lang="en-US" dirty="0" smtClean="0">
                <a:solidFill>
                  <a:schemeClr val="tx1"/>
                </a:solidFill>
              </a:rPr>
              <a:t> (/) </a:t>
            </a:r>
            <a:r>
              <a:rPr lang="en-US" dirty="0" err="1" smtClean="0">
                <a:solidFill>
                  <a:schemeClr val="tx1"/>
                </a:solidFill>
              </a:rPr>
              <a:t>ar</a:t>
            </a:r>
            <a:r>
              <a:rPr lang="en-US" dirty="0" smtClean="0">
                <a:solidFill>
                  <a:schemeClr val="tx1"/>
                </a:solidFill>
              </a:rPr>
              <a:t> fi </a:t>
            </a:r>
            <a:r>
              <a:rPr lang="en-US" dirty="0" err="1" smtClean="0">
                <a:solidFill>
                  <a:schemeClr val="tx1"/>
                </a:solidFill>
              </a:rPr>
              <a:t>respectat</a:t>
            </a:r>
            <a:r>
              <a:rPr lang="en-US" dirty="0">
                <a:solidFill>
                  <a:schemeClr val="tx1"/>
                </a:solidFill>
              </a:rPr>
              <a:t>;</a:t>
            </a:r>
            <a:endParaRPr lang="en-US" dirty="0" smtClean="0">
              <a:solidFill>
                <a:schemeClr val="tx1"/>
              </a:solidFill>
            </a:endParaRPr>
          </a:p>
          <a:p>
            <a:pPr marL="285750" indent="-285750" algn="just">
              <a:buFont typeface="Arial" panose="020B0604020202020204" pitchFamily="34" charset="0"/>
              <a:buChar char="•"/>
            </a:pPr>
            <a:endParaRPr lang="en-US" dirty="0" smtClean="0">
              <a:solidFill>
                <a:schemeClr val="tx1"/>
              </a:solidFill>
            </a:endParaRPr>
          </a:p>
          <a:p>
            <a:pPr marL="285750" indent="-285750" algn="just">
              <a:buFont typeface="Arial" panose="020B0604020202020204" pitchFamily="34" charset="0"/>
              <a:buChar char="•"/>
            </a:pPr>
            <a:endParaRPr lang="en-US" sz="2000" b="1" dirty="0" smtClean="0">
              <a:solidFill>
                <a:srgbClr val="2EB0A4"/>
              </a:solidFill>
            </a:endParaRPr>
          </a:p>
          <a:p>
            <a:pPr marL="285750" indent="-285750" algn="just">
              <a:buFont typeface="Arial" panose="020B0604020202020204" pitchFamily="34" charset="0"/>
              <a:buChar char="•"/>
            </a:pPr>
            <a:r>
              <a:rPr lang="en-US" sz="2000" b="1" dirty="0" err="1" smtClean="0">
                <a:solidFill>
                  <a:srgbClr val="2EB0A4"/>
                </a:solidFill>
              </a:rPr>
              <a:t>Interpretarea</a:t>
            </a:r>
            <a:r>
              <a:rPr lang="en-US" sz="2000" b="1" dirty="0" smtClean="0">
                <a:solidFill>
                  <a:srgbClr val="2EB0A4"/>
                </a:solidFill>
              </a:rPr>
              <a:t> </a:t>
            </a:r>
            <a:r>
              <a:rPr lang="en-US" sz="2000" b="1" dirty="0">
                <a:solidFill>
                  <a:srgbClr val="2EB0A4"/>
                </a:solidFill>
              </a:rPr>
              <a:t>2: </a:t>
            </a:r>
            <a:r>
              <a:rPr lang="en-US" dirty="0" err="1">
                <a:solidFill>
                  <a:schemeClr val="tx1"/>
                </a:solidFill>
              </a:rPr>
              <a:t>p</a:t>
            </a:r>
            <a:r>
              <a:rPr lang="en-US" dirty="0" err="1" smtClean="0">
                <a:solidFill>
                  <a:schemeClr val="tx1"/>
                </a:solidFill>
              </a:rPr>
              <a:t>ragurile</a:t>
            </a:r>
            <a:r>
              <a:rPr lang="en-US" dirty="0" smtClean="0">
                <a:solidFill>
                  <a:schemeClr val="tx1"/>
                </a:solidFill>
              </a:rPr>
              <a:t> se pot </a:t>
            </a:r>
            <a:r>
              <a:rPr lang="en-US" dirty="0" err="1" smtClean="0">
                <a:solidFill>
                  <a:schemeClr val="tx1"/>
                </a:solidFill>
              </a:rPr>
              <a:t>atinge</a:t>
            </a:r>
            <a:r>
              <a:rPr lang="en-US" dirty="0">
                <a:solidFill>
                  <a:schemeClr val="tx1"/>
                </a:solidFill>
              </a:rPr>
              <a:t> </a:t>
            </a:r>
            <a:r>
              <a:rPr lang="en-US" dirty="0" err="1" smtClean="0">
                <a:solidFill>
                  <a:schemeClr val="tx1"/>
                </a:solidFill>
              </a:rPr>
              <a:t>prin</a:t>
            </a:r>
            <a:r>
              <a:rPr lang="en-US" dirty="0" smtClean="0">
                <a:solidFill>
                  <a:schemeClr val="tx1"/>
                </a:solidFill>
              </a:rPr>
              <a:t> </a:t>
            </a:r>
            <a:r>
              <a:rPr lang="en-US" dirty="0" err="1" smtClean="0">
                <a:solidFill>
                  <a:schemeClr val="tx1"/>
                </a:solidFill>
              </a:rPr>
              <a:t>adunarea</a:t>
            </a:r>
            <a:r>
              <a:rPr lang="en-US" dirty="0" smtClean="0">
                <a:solidFill>
                  <a:schemeClr val="tx1"/>
                </a:solidFill>
              </a:rPr>
              <a:t> </a:t>
            </a:r>
            <a:r>
              <a:rPr lang="en-US" dirty="0" err="1" smtClean="0">
                <a:solidFill>
                  <a:schemeClr val="tx1"/>
                </a:solidFill>
              </a:rPr>
              <a:t>serviciilor</a:t>
            </a:r>
            <a:r>
              <a:rPr lang="en-US" dirty="0" smtClean="0">
                <a:solidFill>
                  <a:schemeClr val="tx1"/>
                </a:solidFill>
              </a:rPr>
              <a:t> </a:t>
            </a:r>
            <a:r>
              <a:rPr lang="en-US" dirty="0" err="1" smtClean="0">
                <a:solidFill>
                  <a:schemeClr val="tx1"/>
                </a:solidFill>
              </a:rPr>
              <a:t>prestate</a:t>
            </a:r>
            <a:r>
              <a:rPr lang="en-US" dirty="0" smtClean="0">
                <a:solidFill>
                  <a:schemeClr val="tx1"/>
                </a:solidFill>
              </a:rPr>
              <a:t> cu </a:t>
            </a:r>
            <a:r>
              <a:rPr lang="en-US" dirty="0" err="1" smtClean="0">
                <a:solidFill>
                  <a:schemeClr val="tx1"/>
                </a:solidFill>
              </a:rPr>
              <a:t>serviciile</a:t>
            </a:r>
            <a:r>
              <a:rPr lang="en-US" dirty="0" smtClean="0">
                <a:solidFill>
                  <a:schemeClr val="tx1"/>
                </a:solidFill>
              </a:rPr>
              <a:t> </a:t>
            </a:r>
            <a:r>
              <a:rPr lang="en-US" dirty="0" err="1" smtClean="0">
                <a:solidFill>
                  <a:schemeClr val="tx1"/>
                </a:solidFill>
              </a:rPr>
              <a:t>achizitionate</a:t>
            </a:r>
            <a:r>
              <a:rPr lang="en-US" dirty="0" smtClean="0">
                <a:solidFill>
                  <a:schemeClr val="tx1"/>
                </a:solidFill>
              </a:rPr>
              <a:t>: </a:t>
            </a:r>
            <a:r>
              <a:rPr lang="en-US" dirty="0" err="1" smtClean="0">
                <a:solidFill>
                  <a:schemeClr val="tx1"/>
                </a:solidFill>
              </a:rPr>
              <a:t>Exemplul</a:t>
            </a:r>
            <a:r>
              <a:rPr lang="en-US" dirty="0" smtClean="0">
                <a:solidFill>
                  <a:schemeClr val="tx1"/>
                </a:solidFill>
              </a:rPr>
              <a:t> 1 – </a:t>
            </a:r>
            <a:r>
              <a:rPr lang="en-US" dirty="0" err="1" smtClean="0">
                <a:solidFill>
                  <a:schemeClr val="tx1"/>
                </a:solidFill>
              </a:rPr>
              <a:t>pragul</a:t>
            </a:r>
            <a:r>
              <a:rPr lang="en-US" dirty="0" smtClean="0">
                <a:solidFill>
                  <a:schemeClr val="tx1"/>
                </a:solidFill>
              </a:rPr>
              <a:t> </a:t>
            </a:r>
            <a:r>
              <a:rPr lang="en-US" dirty="0" err="1" smtClean="0">
                <a:solidFill>
                  <a:schemeClr val="tx1"/>
                </a:solidFill>
              </a:rPr>
              <a:t>este</a:t>
            </a:r>
            <a:r>
              <a:rPr lang="en-US" dirty="0" smtClean="0">
                <a:solidFill>
                  <a:schemeClr val="tx1"/>
                </a:solidFill>
              </a:rPr>
              <a:t> </a:t>
            </a:r>
            <a:r>
              <a:rPr lang="en-US" dirty="0" err="1" smtClean="0">
                <a:solidFill>
                  <a:schemeClr val="tx1"/>
                </a:solidFill>
              </a:rPr>
              <a:t>atins</a:t>
            </a:r>
            <a:r>
              <a:rPr lang="en-US" dirty="0" smtClean="0">
                <a:solidFill>
                  <a:schemeClr val="tx1"/>
                </a:solidFill>
              </a:rPr>
              <a:t> </a:t>
            </a:r>
            <a:r>
              <a:rPr lang="en-US" dirty="0" err="1" smtClean="0">
                <a:solidFill>
                  <a:schemeClr val="tx1"/>
                </a:solidFill>
              </a:rPr>
              <a:t>intrucit</a:t>
            </a:r>
            <a:r>
              <a:rPr lang="en-US" dirty="0" smtClean="0">
                <a:solidFill>
                  <a:schemeClr val="tx1"/>
                </a:solidFill>
              </a:rPr>
              <a:t> 50.000 EUR + 200.000 EUR = 250.000 EUR. In </a:t>
            </a:r>
            <a:r>
              <a:rPr lang="en-US" dirty="0" err="1" smtClean="0">
                <a:solidFill>
                  <a:schemeClr val="tx1"/>
                </a:solidFill>
              </a:rPr>
              <a:t>acest</a:t>
            </a:r>
            <a:r>
              <a:rPr lang="en-US" dirty="0" smtClean="0">
                <a:solidFill>
                  <a:schemeClr val="tx1"/>
                </a:solidFill>
              </a:rPr>
              <a:t> </a:t>
            </a:r>
            <a:r>
              <a:rPr lang="en-US" dirty="0" err="1" smtClean="0">
                <a:solidFill>
                  <a:schemeClr val="tx1"/>
                </a:solidFill>
              </a:rPr>
              <a:t>caz</a:t>
            </a:r>
            <a:r>
              <a:rPr lang="en-US" dirty="0" smtClean="0">
                <a:solidFill>
                  <a:schemeClr val="tx1"/>
                </a:solidFill>
              </a:rPr>
              <a:t> </a:t>
            </a:r>
            <a:r>
              <a:rPr lang="en-US" dirty="0" err="1" smtClean="0">
                <a:solidFill>
                  <a:schemeClr val="tx1"/>
                </a:solidFill>
              </a:rPr>
              <a:t>sensul</a:t>
            </a:r>
            <a:r>
              <a:rPr lang="en-US" dirty="0" smtClean="0">
                <a:solidFill>
                  <a:schemeClr val="tx1"/>
                </a:solidFill>
              </a:rPr>
              <a:t> </a:t>
            </a:r>
            <a:r>
              <a:rPr lang="en-US" dirty="0" err="1" smtClean="0">
                <a:solidFill>
                  <a:schemeClr val="tx1"/>
                </a:solidFill>
              </a:rPr>
              <a:t>slashului</a:t>
            </a:r>
            <a:r>
              <a:rPr lang="en-US" dirty="0" smtClean="0">
                <a:solidFill>
                  <a:schemeClr val="tx1"/>
                </a:solidFill>
              </a:rPr>
              <a:t> nu </a:t>
            </a:r>
            <a:r>
              <a:rPr lang="en-US" dirty="0" err="1" smtClean="0">
                <a:solidFill>
                  <a:schemeClr val="tx1"/>
                </a:solidFill>
              </a:rPr>
              <a:t>ar</a:t>
            </a:r>
            <a:r>
              <a:rPr lang="en-US" dirty="0" smtClean="0">
                <a:solidFill>
                  <a:schemeClr val="tx1"/>
                </a:solidFill>
              </a:rPr>
              <a:t> fi </a:t>
            </a:r>
            <a:r>
              <a:rPr lang="en-US" dirty="0" err="1" smtClean="0">
                <a:solidFill>
                  <a:schemeClr val="tx1"/>
                </a:solidFill>
              </a:rPr>
              <a:t>respectat</a:t>
            </a:r>
            <a:r>
              <a:rPr lang="en-US" dirty="0">
                <a:solidFill>
                  <a:schemeClr val="tx1"/>
                </a:solidFill>
              </a:rPr>
              <a:t> </a:t>
            </a:r>
            <a:r>
              <a:rPr lang="en-US" dirty="0" smtClean="0">
                <a:solidFill>
                  <a:schemeClr val="tx1"/>
                </a:solidFill>
              </a:rPr>
              <a:t>(/), </a:t>
            </a:r>
            <a:r>
              <a:rPr lang="en-US" dirty="0" err="1" smtClean="0">
                <a:solidFill>
                  <a:schemeClr val="tx1"/>
                </a:solidFill>
              </a:rPr>
              <a:t>mai</a:t>
            </a:r>
            <a:r>
              <a:rPr lang="en-US" dirty="0" smtClean="0">
                <a:solidFill>
                  <a:schemeClr val="tx1"/>
                </a:solidFill>
              </a:rPr>
              <a:t> </a:t>
            </a:r>
            <a:r>
              <a:rPr lang="en-US" dirty="0" err="1" smtClean="0">
                <a:solidFill>
                  <a:schemeClr val="tx1"/>
                </a:solidFill>
              </a:rPr>
              <a:t>corect</a:t>
            </a:r>
            <a:r>
              <a:rPr lang="en-US" dirty="0" smtClean="0">
                <a:solidFill>
                  <a:schemeClr val="tx1"/>
                </a:solidFill>
              </a:rPr>
              <a:t> </a:t>
            </a:r>
            <a:r>
              <a:rPr lang="en-US" dirty="0" err="1" smtClean="0">
                <a:solidFill>
                  <a:schemeClr val="tx1"/>
                </a:solidFill>
              </a:rPr>
              <a:t>ar</a:t>
            </a:r>
            <a:r>
              <a:rPr lang="en-US" dirty="0" smtClean="0">
                <a:solidFill>
                  <a:schemeClr val="tx1"/>
                </a:solidFill>
              </a:rPr>
              <a:t> fi </a:t>
            </a:r>
            <a:r>
              <a:rPr lang="en-US" dirty="0" err="1" smtClean="0">
                <a:solidFill>
                  <a:schemeClr val="tx1"/>
                </a:solidFill>
              </a:rPr>
              <a:t>fost</a:t>
            </a:r>
            <a:r>
              <a:rPr lang="en-US" dirty="0" smtClean="0">
                <a:solidFill>
                  <a:schemeClr val="tx1"/>
                </a:solidFill>
              </a:rPr>
              <a:t> “</a:t>
            </a:r>
            <a:r>
              <a:rPr lang="en-US" dirty="0" err="1" smtClean="0">
                <a:solidFill>
                  <a:schemeClr val="tx1"/>
                </a:solidFill>
              </a:rPr>
              <a:t>si</a:t>
            </a:r>
            <a:r>
              <a:rPr lang="en-US" dirty="0" smtClean="0">
                <a:solidFill>
                  <a:schemeClr val="tx1"/>
                </a:solidFill>
              </a:rPr>
              <a:t>/</a:t>
            </a:r>
            <a:r>
              <a:rPr lang="en-US" dirty="0" err="1" smtClean="0">
                <a:solidFill>
                  <a:schemeClr val="tx1"/>
                </a:solidFill>
              </a:rPr>
              <a:t>sau</a:t>
            </a:r>
            <a:r>
              <a:rPr lang="en-US" dirty="0" smtClean="0">
                <a:solidFill>
                  <a:schemeClr val="tx1"/>
                </a:solidFill>
              </a:rPr>
              <a:t>”;</a:t>
            </a:r>
          </a:p>
          <a:p>
            <a:pPr algn="just"/>
            <a:endParaRPr lang="en-US" dirty="0" smtClean="0">
              <a:solidFill>
                <a:schemeClr val="tx1"/>
              </a:solidFill>
            </a:endParaRPr>
          </a:p>
          <a:p>
            <a:pPr marL="342900" indent="-342900" algn="just">
              <a:buFont typeface="Arial" panose="020B0604020202020204" pitchFamily="34" charset="0"/>
              <a:buChar char="•"/>
            </a:pPr>
            <a:endParaRPr lang="en-US" sz="2000" b="1" dirty="0" smtClean="0">
              <a:solidFill>
                <a:srgbClr val="2EB0A4"/>
              </a:solidFill>
            </a:endParaRPr>
          </a:p>
          <a:p>
            <a:pPr marL="342900" indent="-342900" algn="just">
              <a:buFont typeface="Arial" panose="020B0604020202020204" pitchFamily="34" charset="0"/>
              <a:buChar char="•"/>
            </a:pPr>
            <a:r>
              <a:rPr lang="en-US" sz="2000" b="1" dirty="0" err="1" smtClean="0">
                <a:solidFill>
                  <a:srgbClr val="2EB0A4"/>
                </a:solidFill>
              </a:rPr>
              <a:t>Interpretarea</a:t>
            </a:r>
            <a:r>
              <a:rPr lang="en-US" sz="2000" b="1" dirty="0" smtClean="0">
                <a:solidFill>
                  <a:srgbClr val="2EB0A4"/>
                </a:solidFill>
              </a:rPr>
              <a:t> 3:</a:t>
            </a:r>
            <a:r>
              <a:rPr lang="en-US" dirty="0" smtClean="0">
                <a:solidFill>
                  <a:schemeClr val="tx1"/>
                </a:solidFill>
              </a:rPr>
              <a:t> </a:t>
            </a:r>
            <a:r>
              <a:rPr lang="en-US" dirty="0" err="1" smtClean="0">
                <a:solidFill>
                  <a:schemeClr val="tx1"/>
                </a:solidFill>
              </a:rPr>
              <a:t>ambele</a:t>
            </a:r>
            <a:r>
              <a:rPr lang="en-US" dirty="0" smtClean="0">
                <a:solidFill>
                  <a:schemeClr val="tx1"/>
                </a:solidFill>
              </a:rPr>
              <a:t> </a:t>
            </a:r>
            <a:r>
              <a:rPr lang="en-US" dirty="0" err="1">
                <a:solidFill>
                  <a:schemeClr val="tx1"/>
                </a:solidFill>
              </a:rPr>
              <a:t>praguri</a:t>
            </a:r>
            <a:r>
              <a:rPr lang="en-US" dirty="0">
                <a:solidFill>
                  <a:schemeClr val="tx1"/>
                </a:solidFill>
              </a:rPr>
              <a:t> </a:t>
            </a:r>
            <a:r>
              <a:rPr lang="en-US" dirty="0" err="1">
                <a:solidFill>
                  <a:schemeClr val="tx1"/>
                </a:solidFill>
              </a:rPr>
              <a:t>trebuie</a:t>
            </a:r>
            <a:r>
              <a:rPr lang="en-US" dirty="0">
                <a:solidFill>
                  <a:schemeClr val="tx1"/>
                </a:solidFill>
              </a:rPr>
              <a:t> </a:t>
            </a:r>
            <a:r>
              <a:rPr lang="en-US" dirty="0" err="1">
                <a:solidFill>
                  <a:schemeClr val="tx1"/>
                </a:solidFill>
              </a:rPr>
              <a:t>depasite</a:t>
            </a:r>
            <a:r>
              <a:rPr lang="en-US" dirty="0">
                <a:solidFill>
                  <a:schemeClr val="tx1"/>
                </a:solidFill>
              </a:rPr>
              <a:t> (</a:t>
            </a:r>
            <a:r>
              <a:rPr lang="en-US" dirty="0" err="1">
                <a:solidFill>
                  <a:schemeClr val="tx1"/>
                </a:solidFill>
              </a:rPr>
              <a:t>adica</a:t>
            </a:r>
            <a:r>
              <a:rPr lang="en-US" dirty="0">
                <a:solidFill>
                  <a:schemeClr val="tx1"/>
                </a:solidFill>
              </a:rPr>
              <a:t> 250.000 EUR in </a:t>
            </a:r>
            <a:r>
              <a:rPr lang="en-US" dirty="0" err="1">
                <a:solidFill>
                  <a:schemeClr val="tx1"/>
                </a:solidFill>
              </a:rPr>
              <a:t>cazul</a:t>
            </a:r>
            <a:r>
              <a:rPr lang="en-US" dirty="0">
                <a:solidFill>
                  <a:schemeClr val="tx1"/>
                </a:solidFill>
              </a:rPr>
              <a:t> </a:t>
            </a:r>
            <a:r>
              <a:rPr lang="en-US" dirty="0" err="1">
                <a:solidFill>
                  <a:schemeClr val="tx1"/>
                </a:solidFill>
              </a:rPr>
              <a:t>serviciilor</a:t>
            </a:r>
            <a:r>
              <a:rPr lang="en-US" dirty="0">
                <a:solidFill>
                  <a:schemeClr val="tx1"/>
                </a:solidFill>
              </a:rPr>
              <a:t> </a:t>
            </a:r>
            <a:r>
              <a:rPr lang="en-US" dirty="0" err="1">
                <a:solidFill>
                  <a:schemeClr val="tx1"/>
                </a:solidFill>
              </a:rPr>
              <a:t>primite</a:t>
            </a:r>
            <a:r>
              <a:rPr lang="en-US" dirty="0">
                <a:solidFill>
                  <a:schemeClr val="tx1"/>
                </a:solidFill>
              </a:rPr>
              <a:t> </a:t>
            </a:r>
            <a:r>
              <a:rPr lang="en-US" dirty="0" err="1">
                <a:solidFill>
                  <a:schemeClr val="tx1"/>
                </a:solidFill>
              </a:rPr>
              <a:t>si</a:t>
            </a:r>
            <a:r>
              <a:rPr lang="en-US" dirty="0">
                <a:solidFill>
                  <a:schemeClr val="tx1"/>
                </a:solidFill>
              </a:rPr>
              <a:t> 250.000 EUR in </a:t>
            </a:r>
            <a:r>
              <a:rPr lang="en-US" dirty="0" err="1">
                <a:solidFill>
                  <a:schemeClr val="tx1"/>
                </a:solidFill>
              </a:rPr>
              <a:t>cazul</a:t>
            </a:r>
            <a:r>
              <a:rPr lang="en-US" dirty="0">
                <a:solidFill>
                  <a:schemeClr val="tx1"/>
                </a:solidFill>
              </a:rPr>
              <a:t> </a:t>
            </a:r>
            <a:r>
              <a:rPr lang="en-US" dirty="0" err="1">
                <a:solidFill>
                  <a:schemeClr val="tx1"/>
                </a:solidFill>
              </a:rPr>
              <a:t>serviciilor</a:t>
            </a:r>
            <a:r>
              <a:rPr lang="en-US" dirty="0">
                <a:solidFill>
                  <a:schemeClr val="tx1"/>
                </a:solidFill>
              </a:rPr>
              <a:t> </a:t>
            </a:r>
            <a:r>
              <a:rPr lang="en-US" dirty="0" err="1">
                <a:solidFill>
                  <a:schemeClr val="tx1"/>
                </a:solidFill>
              </a:rPr>
              <a:t>prestate</a:t>
            </a:r>
            <a:r>
              <a:rPr lang="en-US" dirty="0">
                <a:solidFill>
                  <a:schemeClr val="tx1"/>
                </a:solidFill>
              </a:rPr>
              <a:t>). </a:t>
            </a:r>
            <a:r>
              <a:rPr lang="en-US" dirty="0" err="1" smtClean="0">
                <a:solidFill>
                  <a:schemeClr val="tx1"/>
                </a:solidFill>
              </a:rPr>
              <a:t>Cuvint</a:t>
            </a:r>
            <a:r>
              <a:rPr lang="en-US" dirty="0" smtClean="0">
                <a:solidFill>
                  <a:schemeClr val="tx1"/>
                </a:solidFill>
              </a:rPr>
              <a:t> </a:t>
            </a:r>
            <a:r>
              <a:rPr lang="en-US" dirty="0" err="1" smtClean="0">
                <a:solidFill>
                  <a:schemeClr val="tx1"/>
                </a:solidFill>
              </a:rPr>
              <a:t>cheie</a:t>
            </a:r>
            <a:r>
              <a:rPr lang="en-US" dirty="0" smtClean="0">
                <a:solidFill>
                  <a:schemeClr val="tx1"/>
                </a:solidFill>
              </a:rPr>
              <a:t> “</a:t>
            </a:r>
            <a:r>
              <a:rPr lang="en-US" dirty="0" err="1" smtClean="0">
                <a:solidFill>
                  <a:srgbClr val="C00000"/>
                </a:solidFill>
              </a:rPr>
              <a:t>Nivelul</a:t>
            </a:r>
            <a:r>
              <a:rPr lang="en-US" dirty="0" smtClean="0">
                <a:solidFill>
                  <a:srgbClr val="C00000"/>
                </a:solidFill>
              </a:rPr>
              <a:t> </a:t>
            </a:r>
            <a:r>
              <a:rPr lang="en-US" dirty="0" err="1" smtClean="0">
                <a:solidFill>
                  <a:srgbClr val="C00000"/>
                </a:solidFill>
              </a:rPr>
              <a:t>valoric</a:t>
            </a:r>
            <a:r>
              <a:rPr lang="en-US" dirty="0" smtClean="0">
                <a:solidFill>
                  <a:srgbClr val="C00000"/>
                </a:solidFill>
              </a:rPr>
              <a:t> al </a:t>
            </a:r>
            <a:r>
              <a:rPr lang="en-US" dirty="0" err="1" smtClean="0">
                <a:solidFill>
                  <a:srgbClr val="C00000"/>
                </a:solidFill>
              </a:rPr>
              <a:t>pragului</a:t>
            </a:r>
            <a:r>
              <a:rPr lang="en-US" dirty="0" smtClean="0">
                <a:solidFill>
                  <a:srgbClr val="C00000"/>
                </a:solidFill>
              </a:rPr>
              <a:t> de </a:t>
            </a:r>
            <a:r>
              <a:rPr lang="en-US" dirty="0" err="1" smtClean="0">
                <a:solidFill>
                  <a:srgbClr val="C00000"/>
                </a:solidFill>
              </a:rPr>
              <a:t>semnificatie</a:t>
            </a:r>
            <a:r>
              <a:rPr lang="en-US" dirty="0" smtClean="0">
                <a:solidFill>
                  <a:schemeClr val="tx1"/>
                </a:solidFill>
              </a:rPr>
              <a:t>”</a:t>
            </a:r>
            <a:r>
              <a:rPr lang="en-US" dirty="0" smtClean="0">
                <a:solidFill>
                  <a:srgbClr val="ED1A3B"/>
                </a:solidFill>
              </a:rPr>
              <a:t> </a:t>
            </a:r>
            <a:r>
              <a:rPr lang="en-US" dirty="0" smtClean="0">
                <a:solidFill>
                  <a:schemeClr val="tx1"/>
                </a:solidFill>
              </a:rPr>
              <a:t>– </a:t>
            </a:r>
            <a:r>
              <a:rPr lang="en-US" dirty="0" err="1" smtClean="0">
                <a:solidFill>
                  <a:schemeClr val="tx1"/>
                </a:solidFill>
              </a:rPr>
              <a:t>pragul</a:t>
            </a:r>
            <a:r>
              <a:rPr lang="en-US" dirty="0" smtClean="0">
                <a:solidFill>
                  <a:schemeClr val="tx1"/>
                </a:solidFill>
              </a:rPr>
              <a:t> </a:t>
            </a:r>
            <a:r>
              <a:rPr lang="en-US" dirty="0" err="1" smtClean="0">
                <a:solidFill>
                  <a:schemeClr val="tx1"/>
                </a:solidFill>
              </a:rPr>
              <a:t>poate</a:t>
            </a:r>
            <a:r>
              <a:rPr lang="en-US" dirty="0" smtClean="0">
                <a:solidFill>
                  <a:schemeClr val="tx1"/>
                </a:solidFill>
              </a:rPr>
              <a:t> fi </a:t>
            </a:r>
            <a:r>
              <a:rPr lang="en-US" dirty="0" err="1" smtClean="0">
                <a:solidFill>
                  <a:schemeClr val="tx1"/>
                </a:solidFill>
              </a:rPr>
              <a:t>privit</a:t>
            </a:r>
            <a:r>
              <a:rPr lang="en-US" dirty="0" smtClean="0">
                <a:solidFill>
                  <a:schemeClr val="tx1"/>
                </a:solidFill>
              </a:rPr>
              <a:t> in mod </a:t>
            </a:r>
            <a:r>
              <a:rPr lang="en-US" dirty="0" err="1" smtClean="0">
                <a:solidFill>
                  <a:schemeClr val="tx1"/>
                </a:solidFill>
              </a:rPr>
              <a:t>unitar</a:t>
            </a:r>
            <a:r>
              <a:rPr lang="en-US" dirty="0" smtClean="0">
                <a:solidFill>
                  <a:schemeClr val="tx1"/>
                </a:solidFill>
              </a:rPr>
              <a:t> </a:t>
            </a:r>
            <a:r>
              <a:rPr lang="en-US" dirty="0" err="1" smtClean="0">
                <a:solidFill>
                  <a:schemeClr val="tx1"/>
                </a:solidFill>
              </a:rPr>
              <a:t>si</a:t>
            </a:r>
            <a:r>
              <a:rPr lang="en-US" dirty="0" smtClean="0">
                <a:solidFill>
                  <a:schemeClr val="tx1"/>
                </a:solidFill>
              </a:rPr>
              <a:t> </a:t>
            </a:r>
            <a:r>
              <a:rPr lang="en-US" dirty="0" err="1" smtClean="0">
                <a:solidFill>
                  <a:schemeClr val="tx1"/>
                </a:solidFill>
              </a:rPr>
              <a:t>trebuie</a:t>
            </a:r>
            <a:r>
              <a:rPr lang="en-US" dirty="0" smtClean="0">
                <a:solidFill>
                  <a:schemeClr val="tx1"/>
                </a:solidFill>
              </a:rPr>
              <a:t> </a:t>
            </a:r>
            <a:r>
              <a:rPr lang="en-US" dirty="0" err="1" smtClean="0">
                <a:solidFill>
                  <a:schemeClr val="tx1"/>
                </a:solidFill>
              </a:rPr>
              <a:t>atinse</a:t>
            </a:r>
            <a:r>
              <a:rPr lang="en-US" dirty="0" smtClean="0">
                <a:solidFill>
                  <a:schemeClr val="tx1"/>
                </a:solidFill>
              </a:rPr>
              <a:t> </a:t>
            </a:r>
            <a:r>
              <a:rPr lang="en-US" dirty="0" err="1" smtClean="0">
                <a:solidFill>
                  <a:schemeClr val="tx1"/>
                </a:solidFill>
              </a:rPr>
              <a:t>ambele</a:t>
            </a:r>
            <a:r>
              <a:rPr lang="en-US" dirty="0" smtClean="0">
                <a:solidFill>
                  <a:schemeClr val="tx1"/>
                </a:solidFill>
              </a:rPr>
              <a:t> </a:t>
            </a:r>
            <a:r>
              <a:rPr lang="en-US" dirty="0" err="1" smtClean="0">
                <a:solidFill>
                  <a:schemeClr val="tx1"/>
                </a:solidFill>
              </a:rPr>
              <a:t>praguri</a:t>
            </a:r>
            <a:r>
              <a:rPr lang="en-US" dirty="0" smtClean="0">
                <a:solidFill>
                  <a:schemeClr val="tx1"/>
                </a:solidFill>
              </a:rPr>
              <a:t> (250.000 EUR </a:t>
            </a:r>
            <a:r>
              <a:rPr lang="en-US" dirty="0" err="1" smtClean="0">
                <a:solidFill>
                  <a:schemeClr val="tx1"/>
                </a:solidFill>
              </a:rPr>
              <a:t>servicii</a:t>
            </a:r>
            <a:r>
              <a:rPr lang="en-US" dirty="0" smtClean="0">
                <a:solidFill>
                  <a:schemeClr val="tx1"/>
                </a:solidFill>
              </a:rPr>
              <a:t> </a:t>
            </a:r>
            <a:r>
              <a:rPr lang="en-US" dirty="0" err="1" smtClean="0">
                <a:solidFill>
                  <a:schemeClr val="tx1"/>
                </a:solidFill>
              </a:rPr>
              <a:t>prestate</a:t>
            </a:r>
            <a:r>
              <a:rPr lang="en-US" dirty="0" smtClean="0">
                <a:solidFill>
                  <a:schemeClr val="tx1"/>
                </a:solidFill>
              </a:rPr>
              <a:t>/</a:t>
            </a:r>
            <a:r>
              <a:rPr lang="en-US" dirty="0" err="1" smtClean="0">
                <a:solidFill>
                  <a:schemeClr val="tx1"/>
                </a:solidFill>
              </a:rPr>
              <a:t>primite</a:t>
            </a:r>
            <a:r>
              <a:rPr lang="en-US" dirty="0" smtClean="0">
                <a:solidFill>
                  <a:schemeClr val="tx1"/>
                </a:solidFill>
              </a:rPr>
              <a:t>), </a:t>
            </a:r>
            <a:r>
              <a:rPr lang="en-US" dirty="0" err="1" smtClean="0">
                <a:solidFill>
                  <a:schemeClr val="tx1"/>
                </a:solidFill>
              </a:rPr>
              <a:t>caz</a:t>
            </a:r>
            <a:r>
              <a:rPr lang="en-US" dirty="0" smtClean="0">
                <a:solidFill>
                  <a:schemeClr val="tx1"/>
                </a:solidFill>
              </a:rPr>
              <a:t> in care in </a:t>
            </a:r>
            <a:r>
              <a:rPr lang="en-US" dirty="0" err="1" smtClean="0">
                <a:solidFill>
                  <a:schemeClr val="tx1"/>
                </a:solidFill>
              </a:rPr>
              <a:t>ambele</a:t>
            </a:r>
            <a:r>
              <a:rPr lang="en-US" dirty="0" smtClean="0">
                <a:solidFill>
                  <a:schemeClr val="tx1"/>
                </a:solidFill>
              </a:rPr>
              <a:t> </a:t>
            </a:r>
            <a:r>
              <a:rPr lang="en-US" dirty="0" err="1" smtClean="0">
                <a:solidFill>
                  <a:schemeClr val="tx1"/>
                </a:solidFill>
              </a:rPr>
              <a:t>exemple</a:t>
            </a:r>
            <a:r>
              <a:rPr lang="en-US" dirty="0" smtClean="0">
                <a:solidFill>
                  <a:schemeClr val="tx1"/>
                </a:solidFill>
              </a:rPr>
              <a:t> 1 </a:t>
            </a:r>
            <a:r>
              <a:rPr lang="en-US" dirty="0" err="1" smtClean="0">
                <a:solidFill>
                  <a:schemeClr val="tx1"/>
                </a:solidFill>
              </a:rPr>
              <a:t>si</a:t>
            </a:r>
            <a:r>
              <a:rPr lang="en-US" dirty="0" smtClean="0">
                <a:solidFill>
                  <a:schemeClr val="tx1"/>
                </a:solidFill>
              </a:rPr>
              <a:t> 2 nu se </a:t>
            </a:r>
            <a:r>
              <a:rPr lang="en-US" dirty="0" err="1" smtClean="0">
                <a:solidFill>
                  <a:schemeClr val="tx1"/>
                </a:solidFill>
              </a:rPr>
              <a:t>ating</a:t>
            </a:r>
            <a:r>
              <a:rPr lang="en-US" dirty="0" smtClean="0">
                <a:solidFill>
                  <a:schemeClr val="tx1"/>
                </a:solidFill>
              </a:rPr>
              <a:t> </a:t>
            </a:r>
            <a:r>
              <a:rPr lang="en-US" dirty="0" err="1" smtClean="0">
                <a:solidFill>
                  <a:schemeClr val="tx1"/>
                </a:solidFill>
              </a:rPr>
              <a:t>plafoanele</a:t>
            </a:r>
            <a:r>
              <a:rPr lang="en-US" dirty="0" smtClean="0">
                <a:solidFill>
                  <a:schemeClr val="tx1"/>
                </a:solidFill>
              </a:rPr>
              <a:t>. </a:t>
            </a:r>
          </a:p>
          <a:p>
            <a:endParaRPr lang="en-US" dirty="0" smtClean="0">
              <a:solidFill>
                <a:schemeClr val="tx1"/>
              </a:solidFill>
            </a:endParaRPr>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6</a:t>
            </a:fld>
            <a:endParaRPr lang="en-GB" dirty="0"/>
          </a:p>
        </p:txBody>
      </p:sp>
    </p:spTree>
    <p:extLst>
      <p:ext uri="{BB962C8B-B14F-4D97-AF65-F5344CB8AC3E}">
        <p14:creationId xmlns:p14="http://schemas.microsoft.com/office/powerpoint/2010/main" val="921063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60426" y="371109"/>
            <a:ext cx="11523182" cy="490682"/>
          </a:xfrm>
        </p:spPr>
        <p:txBody>
          <a:bodyPr/>
          <a:lstStyle/>
          <a:p>
            <a:r>
              <a:rPr lang="en-US" sz="2400" dirty="0" err="1" smtClean="0">
                <a:solidFill>
                  <a:srgbClr val="C00000"/>
                </a:solidFill>
              </a:rPr>
              <a:t>Neclaritati</a:t>
            </a:r>
            <a:r>
              <a:rPr lang="en-US" sz="2400" dirty="0" smtClean="0">
                <a:solidFill>
                  <a:srgbClr val="C00000"/>
                </a:solidFill>
              </a:rPr>
              <a:t> </a:t>
            </a:r>
            <a:r>
              <a:rPr lang="en-US" sz="2400" dirty="0" err="1" smtClean="0">
                <a:solidFill>
                  <a:srgbClr val="C00000"/>
                </a:solidFill>
              </a:rPr>
              <a:t>privind</a:t>
            </a:r>
            <a:r>
              <a:rPr lang="en-US" sz="2400" dirty="0" smtClean="0">
                <a:solidFill>
                  <a:srgbClr val="C00000"/>
                </a:solidFill>
              </a:rPr>
              <a:t> </a:t>
            </a:r>
            <a:r>
              <a:rPr lang="en-US" sz="2400" dirty="0" err="1" smtClean="0">
                <a:solidFill>
                  <a:srgbClr val="C00000"/>
                </a:solidFill>
              </a:rPr>
              <a:t>calcularea</a:t>
            </a:r>
            <a:r>
              <a:rPr lang="en-US" sz="2400" dirty="0" smtClean="0">
                <a:solidFill>
                  <a:srgbClr val="C00000"/>
                </a:solidFill>
              </a:rPr>
              <a:t> </a:t>
            </a:r>
            <a:r>
              <a:rPr lang="en-US" sz="2400" dirty="0" err="1" smtClean="0">
                <a:solidFill>
                  <a:srgbClr val="C00000"/>
                </a:solidFill>
              </a:rPr>
              <a:t>pragului</a:t>
            </a:r>
            <a:endParaRPr lang="en-US" sz="2400" dirty="0">
              <a:solidFill>
                <a:srgbClr val="C00000"/>
              </a:solidFill>
            </a:endParaRPr>
          </a:p>
        </p:txBody>
      </p:sp>
      <p:sp>
        <p:nvSpPr>
          <p:cNvPr id="9223" name="Rectangle 7"/>
          <p:cNvSpPr>
            <a:spLocks noGrp="1" noChangeArrowheads="1"/>
          </p:cNvSpPr>
          <p:nvPr>
            <p:ph idx="1"/>
          </p:nvPr>
        </p:nvSpPr>
        <p:spPr>
          <a:xfrm>
            <a:off x="524737" y="952816"/>
            <a:ext cx="11222844" cy="4590423"/>
          </a:xfrm>
        </p:spPr>
        <p:txBody>
          <a:bodyPr/>
          <a:lstStyle/>
          <a:p>
            <a:pPr algn="just"/>
            <a:endParaRPr lang="en-US" dirty="0" smtClean="0">
              <a:solidFill>
                <a:schemeClr val="tx1"/>
              </a:solidFill>
            </a:endParaRPr>
          </a:p>
          <a:p>
            <a:pPr marL="285750" indent="-285750" algn="just">
              <a:buFont typeface="Arial" panose="020B0604020202020204" pitchFamily="34" charset="0"/>
              <a:buChar char="•"/>
            </a:pPr>
            <a:r>
              <a:rPr lang="en-US" dirty="0" smtClean="0">
                <a:solidFill>
                  <a:schemeClr val="tx1"/>
                </a:solidFill>
              </a:rPr>
              <a:t>I</a:t>
            </a:r>
            <a:r>
              <a:rPr lang="ro-RO" dirty="0" smtClean="0">
                <a:solidFill>
                  <a:schemeClr val="tx1"/>
                </a:solidFill>
              </a:rPr>
              <a:t>n </a:t>
            </a:r>
            <a:r>
              <a:rPr lang="ro-RO" dirty="0">
                <a:solidFill>
                  <a:schemeClr val="tx1"/>
                </a:solidFill>
              </a:rPr>
              <a:t>care prag </a:t>
            </a:r>
            <a:r>
              <a:rPr lang="en-US" dirty="0" smtClean="0">
                <a:solidFill>
                  <a:schemeClr val="tx1"/>
                </a:solidFill>
              </a:rPr>
              <a:t>d</a:t>
            </a:r>
            <a:r>
              <a:rPr lang="ro-RO" dirty="0" smtClean="0">
                <a:solidFill>
                  <a:schemeClr val="tx1"/>
                </a:solidFill>
              </a:rPr>
              <a:t>e </a:t>
            </a:r>
            <a:r>
              <a:rPr lang="ro-RO" dirty="0">
                <a:solidFill>
                  <a:schemeClr val="tx1"/>
                </a:solidFill>
              </a:rPr>
              <a:t>semnificatie se incadreaza </a:t>
            </a:r>
            <a:r>
              <a:rPr lang="ro-RO" b="1" dirty="0">
                <a:solidFill>
                  <a:srgbClr val="C00000"/>
                </a:solidFill>
              </a:rPr>
              <a:t>titlurile de participare </a:t>
            </a:r>
            <a:r>
              <a:rPr lang="ro-RO" dirty="0">
                <a:solidFill>
                  <a:schemeClr val="tx1"/>
                </a:solidFill>
              </a:rPr>
              <a:t>(actiuni, parti sociale, etc</a:t>
            </a:r>
            <a:r>
              <a:rPr lang="ro-RO" dirty="0" smtClean="0">
                <a:solidFill>
                  <a:schemeClr val="tx1"/>
                </a:solidFill>
              </a:rPr>
              <a:t>)</a:t>
            </a:r>
            <a:r>
              <a:rPr lang="en-US" dirty="0" smtClean="0">
                <a:solidFill>
                  <a:schemeClr val="tx1"/>
                </a:solidFill>
              </a:rPr>
              <a:t>. </a:t>
            </a:r>
            <a:r>
              <a:rPr lang="en-US" dirty="0" err="1" smtClean="0">
                <a:solidFill>
                  <a:schemeClr val="tx1"/>
                </a:solidFill>
              </a:rPr>
              <a:t>Acestea</a:t>
            </a:r>
            <a:r>
              <a:rPr lang="en-US" dirty="0" smtClean="0">
                <a:solidFill>
                  <a:schemeClr val="tx1"/>
                </a:solidFill>
              </a:rPr>
              <a:t> </a:t>
            </a:r>
            <a:r>
              <a:rPr lang="en-US" dirty="0" err="1" smtClean="0">
                <a:solidFill>
                  <a:schemeClr val="tx1"/>
                </a:solidFill>
              </a:rPr>
              <a:t>sunt</a:t>
            </a:r>
            <a:r>
              <a:rPr lang="en-US" dirty="0" smtClean="0">
                <a:solidFill>
                  <a:schemeClr val="tx1"/>
                </a:solidFill>
              </a:rPr>
              <a:t> </a:t>
            </a:r>
            <a:r>
              <a:rPr lang="en-US" dirty="0" err="1" smtClean="0">
                <a:solidFill>
                  <a:schemeClr val="tx1"/>
                </a:solidFill>
              </a:rPr>
              <a:t>servicii</a:t>
            </a:r>
            <a:r>
              <a:rPr lang="en-US" dirty="0" smtClean="0">
                <a:solidFill>
                  <a:schemeClr val="tx1"/>
                </a:solidFill>
              </a:rPr>
              <a:t>, </a:t>
            </a:r>
            <a:r>
              <a:rPr lang="en-US" dirty="0" err="1" smtClean="0">
                <a:solidFill>
                  <a:schemeClr val="tx1"/>
                </a:solidFill>
              </a:rPr>
              <a:t>bunuri</a:t>
            </a:r>
            <a:r>
              <a:rPr lang="en-US" dirty="0" smtClean="0">
                <a:solidFill>
                  <a:schemeClr val="tx1"/>
                </a:solidFill>
              </a:rPr>
              <a:t>, </a:t>
            </a:r>
            <a:r>
              <a:rPr lang="en-US" dirty="0" err="1" smtClean="0">
                <a:solidFill>
                  <a:schemeClr val="tx1"/>
                </a:solidFill>
              </a:rPr>
              <a:t>sau</a:t>
            </a:r>
            <a:r>
              <a:rPr lang="en-US" dirty="0" smtClean="0">
                <a:solidFill>
                  <a:schemeClr val="tx1"/>
                </a:solidFill>
              </a:rPr>
              <a:t> </a:t>
            </a:r>
            <a:r>
              <a:rPr lang="en-US" dirty="0" err="1" smtClean="0">
                <a:solidFill>
                  <a:schemeClr val="tx1"/>
                </a:solidFill>
              </a:rPr>
              <a:t>sunt</a:t>
            </a:r>
            <a:r>
              <a:rPr lang="en-US" dirty="0" smtClean="0">
                <a:solidFill>
                  <a:schemeClr val="tx1"/>
                </a:solidFill>
              </a:rPr>
              <a:t> </a:t>
            </a:r>
            <a:r>
              <a:rPr lang="en-US" dirty="0" err="1" smtClean="0">
                <a:solidFill>
                  <a:schemeClr val="tx1"/>
                </a:solidFill>
              </a:rPr>
              <a:t>asimilate</a:t>
            </a:r>
            <a:r>
              <a:rPr lang="en-US" dirty="0" smtClean="0">
                <a:solidFill>
                  <a:schemeClr val="tx1"/>
                </a:solidFill>
              </a:rPr>
              <a:t> </a:t>
            </a:r>
            <a:r>
              <a:rPr lang="en-US" dirty="0" err="1" smtClean="0">
                <a:solidFill>
                  <a:schemeClr val="tx1"/>
                </a:solidFill>
              </a:rPr>
              <a:t>dobanzilor</a:t>
            </a:r>
            <a:r>
              <a:rPr lang="en-US" dirty="0" smtClean="0">
                <a:solidFill>
                  <a:schemeClr val="tx1"/>
                </a:solidFill>
              </a:rPr>
              <a:t>? (</a:t>
            </a:r>
            <a:r>
              <a:rPr lang="ro-RO" dirty="0" smtClean="0">
                <a:solidFill>
                  <a:schemeClr val="tx1"/>
                </a:solidFill>
              </a:rPr>
              <a:t>din </a:t>
            </a:r>
            <a:r>
              <a:rPr lang="ro-RO" dirty="0">
                <a:solidFill>
                  <a:schemeClr val="tx1"/>
                </a:solidFill>
              </a:rPr>
              <a:t>punct de vedere al TVA, tranzactiile cu titluri de participare sunt clasificate drept prestari de </a:t>
            </a:r>
            <a:r>
              <a:rPr lang="ro-RO" dirty="0" smtClean="0">
                <a:solidFill>
                  <a:schemeClr val="tx1"/>
                </a:solidFill>
              </a:rPr>
              <a:t>servicii</a:t>
            </a:r>
            <a:r>
              <a:rPr lang="en-US" dirty="0" smtClean="0">
                <a:solidFill>
                  <a:schemeClr val="tx1"/>
                </a:solidFill>
              </a:rPr>
              <a:t>; din </a:t>
            </a:r>
            <a:r>
              <a:rPr lang="en-US" dirty="0" err="1">
                <a:solidFill>
                  <a:schemeClr val="tx1"/>
                </a:solidFill>
              </a:rPr>
              <a:t>perspectiva</a:t>
            </a:r>
            <a:r>
              <a:rPr lang="en-US" dirty="0">
                <a:solidFill>
                  <a:schemeClr val="tx1"/>
                </a:solidFill>
              </a:rPr>
              <a:t> </a:t>
            </a:r>
            <a:r>
              <a:rPr lang="en-US" dirty="0" err="1">
                <a:solidFill>
                  <a:schemeClr val="tx1"/>
                </a:solidFill>
              </a:rPr>
              <a:t>Codului</a:t>
            </a:r>
            <a:r>
              <a:rPr lang="en-US" dirty="0">
                <a:solidFill>
                  <a:schemeClr val="tx1"/>
                </a:solidFill>
              </a:rPr>
              <a:t> civil, </a:t>
            </a:r>
            <a:r>
              <a:rPr lang="en-US" dirty="0" err="1">
                <a:solidFill>
                  <a:schemeClr val="tx1"/>
                </a:solidFill>
              </a:rPr>
              <a:t>titlurile</a:t>
            </a:r>
            <a:r>
              <a:rPr lang="en-US" dirty="0">
                <a:solidFill>
                  <a:schemeClr val="tx1"/>
                </a:solidFill>
              </a:rPr>
              <a:t> de </a:t>
            </a:r>
            <a:r>
              <a:rPr lang="en-US" dirty="0" err="1">
                <a:solidFill>
                  <a:schemeClr val="tx1"/>
                </a:solidFill>
              </a:rPr>
              <a:t>participare</a:t>
            </a:r>
            <a:r>
              <a:rPr lang="en-US" dirty="0">
                <a:solidFill>
                  <a:schemeClr val="tx1"/>
                </a:solidFill>
              </a:rPr>
              <a:t> </a:t>
            </a:r>
            <a:r>
              <a:rPr lang="en-US" dirty="0" err="1">
                <a:solidFill>
                  <a:schemeClr val="tx1"/>
                </a:solidFill>
              </a:rPr>
              <a:t>sunt</a:t>
            </a:r>
            <a:r>
              <a:rPr lang="en-US" b="1" dirty="0">
                <a:solidFill>
                  <a:srgbClr val="C00000"/>
                </a:solidFill>
              </a:rPr>
              <a:t> </a:t>
            </a:r>
            <a:r>
              <a:rPr lang="en-US" dirty="0" err="1">
                <a:solidFill>
                  <a:schemeClr val="tx1"/>
                </a:solidFill>
              </a:rPr>
              <a:t>bunuri</a:t>
            </a:r>
            <a:r>
              <a:rPr lang="en-US" b="1" dirty="0" smtClean="0">
                <a:solidFill>
                  <a:schemeClr val="tx1"/>
                </a:solidFill>
              </a:rPr>
              <a:t>);</a:t>
            </a:r>
          </a:p>
          <a:p>
            <a:pPr marL="285750" indent="-285750" algn="just">
              <a:buFont typeface="Arial" panose="020B0604020202020204" pitchFamily="34" charset="0"/>
              <a:buChar char="•"/>
            </a:pPr>
            <a:endParaRPr lang="en-US" b="1" dirty="0" smtClean="0">
              <a:solidFill>
                <a:srgbClr val="C00000"/>
              </a:solidFill>
            </a:endParaRPr>
          </a:p>
          <a:p>
            <a:pPr marL="342900" indent="-342900" algn="just">
              <a:buFont typeface="Arial" panose="020B0604020202020204" pitchFamily="34" charset="0"/>
              <a:buChar char="•"/>
            </a:pPr>
            <a:r>
              <a:rPr lang="en-US" dirty="0" smtClean="0">
                <a:solidFill>
                  <a:schemeClr val="tx1"/>
                </a:solidFill>
              </a:rPr>
              <a:t>Cum se </a:t>
            </a:r>
            <a:r>
              <a:rPr lang="en-US" dirty="0" err="1" smtClean="0">
                <a:solidFill>
                  <a:schemeClr val="tx1"/>
                </a:solidFill>
              </a:rPr>
              <a:t>calculeaza</a:t>
            </a:r>
            <a:r>
              <a:rPr lang="en-US" dirty="0" smtClean="0">
                <a:solidFill>
                  <a:schemeClr val="tx1"/>
                </a:solidFill>
              </a:rPr>
              <a:t> </a:t>
            </a:r>
            <a:r>
              <a:rPr lang="en-US" dirty="0" err="1" smtClean="0">
                <a:solidFill>
                  <a:schemeClr val="tx1"/>
                </a:solidFill>
              </a:rPr>
              <a:t>pragul</a:t>
            </a:r>
            <a:r>
              <a:rPr lang="en-US" dirty="0" smtClean="0">
                <a:solidFill>
                  <a:schemeClr val="tx1"/>
                </a:solidFill>
              </a:rPr>
              <a:t> </a:t>
            </a:r>
            <a:r>
              <a:rPr lang="en-US" dirty="0" err="1" smtClean="0">
                <a:solidFill>
                  <a:schemeClr val="tx1"/>
                </a:solidFill>
              </a:rPr>
              <a:t>i</a:t>
            </a:r>
            <a:r>
              <a:rPr lang="ro-RO" dirty="0" smtClean="0">
                <a:solidFill>
                  <a:schemeClr val="tx1"/>
                </a:solidFill>
              </a:rPr>
              <a:t>n </a:t>
            </a:r>
            <a:r>
              <a:rPr lang="ro-RO" dirty="0">
                <a:solidFill>
                  <a:schemeClr val="tx1"/>
                </a:solidFill>
              </a:rPr>
              <a:t>cazul </a:t>
            </a:r>
            <a:r>
              <a:rPr lang="ro-RO" b="1" dirty="0">
                <a:solidFill>
                  <a:srgbClr val="C00000"/>
                </a:solidFill>
              </a:rPr>
              <a:t>asocierilor in participatiune </a:t>
            </a:r>
            <a:r>
              <a:rPr lang="ro-RO" dirty="0">
                <a:solidFill>
                  <a:schemeClr val="tx1"/>
                </a:solidFill>
              </a:rPr>
              <a:t>intre parti </a:t>
            </a:r>
            <a:r>
              <a:rPr lang="ro-RO" dirty="0" smtClean="0">
                <a:solidFill>
                  <a:schemeClr val="tx1"/>
                </a:solidFill>
              </a:rPr>
              <a:t>afiliate</a:t>
            </a:r>
            <a:r>
              <a:rPr lang="en-US" dirty="0" smtClean="0">
                <a:solidFill>
                  <a:schemeClr val="tx1"/>
                </a:solidFill>
              </a:rPr>
              <a:t> </a:t>
            </a:r>
            <a:r>
              <a:rPr lang="en-US" dirty="0" err="1" smtClean="0">
                <a:solidFill>
                  <a:schemeClr val="tx1"/>
                </a:solidFill>
              </a:rPr>
              <a:t>unde</a:t>
            </a:r>
            <a:r>
              <a:rPr lang="ro-RO" dirty="0" smtClean="0">
                <a:solidFill>
                  <a:schemeClr val="tx1"/>
                </a:solidFill>
              </a:rPr>
              <a:t> </a:t>
            </a:r>
            <a:r>
              <a:rPr lang="ro-RO" dirty="0">
                <a:solidFill>
                  <a:schemeClr val="tx1"/>
                </a:solidFill>
              </a:rPr>
              <a:t>nu au loc tranzactii</a:t>
            </a:r>
            <a:r>
              <a:rPr lang="en-US" dirty="0">
                <a:solidFill>
                  <a:schemeClr val="tx1"/>
                </a:solidFill>
              </a:rPr>
              <a:t>,</a:t>
            </a:r>
            <a:r>
              <a:rPr lang="ro-RO" dirty="0">
                <a:solidFill>
                  <a:schemeClr val="tx1"/>
                </a:solidFill>
              </a:rPr>
              <a:t> ci o impartire a profiturilor in functie de aportul fiecaru</a:t>
            </a:r>
            <a:r>
              <a:rPr lang="en-US" dirty="0" err="1">
                <a:solidFill>
                  <a:schemeClr val="tx1"/>
                </a:solidFill>
              </a:rPr>
              <a:t>i</a:t>
            </a:r>
            <a:r>
              <a:rPr lang="ro-RO" dirty="0">
                <a:solidFill>
                  <a:schemeClr val="tx1"/>
                </a:solidFill>
              </a:rPr>
              <a:t> </a:t>
            </a:r>
            <a:r>
              <a:rPr lang="ro-RO" dirty="0" smtClean="0">
                <a:solidFill>
                  <a:schemeClr val="tx1"/>
                </a:solidFill>
              </a:rPr>
              <a:t>asociat</a:t>
            </a:r>
            <a:r>
              <a:rPr lang="en-US" dirty="0" smtClean="0">
                <a:solidFill>
                  <a:schemeClr val="tx1"/>
                </a:solidFill>
              </a:rPr>
              <a:t>? (</a:t>
            </a:r>
            <a:r>
              <a:rPr lang="ro-RO" dirty="0" smtClean="0">
                <a:solidFill>
                  <a:schemeClr val="tx1"/>
                </a:solidFill>
              </a:rPr>
              <a:t>la </a:t>
            </a:r>
            <a:r>
              <a:rPr lang="ro-RO" dirty="0">
                <a:solidFill>
                  <a:schemeClr val="tx1"/>
                </a:solidFill>
              </a:rPr>
              <a:t>valoarea costurilor/veniturilor transmise catre cealalta parte ori la valoarea profiturilor/pierderilor rezultate in urma impartirii</a:t>
            </a:r>
            <a:r>
              <a:rPr lang="en-US" dirty="0" smtClean="0">
                <a:solidFill>
                  <a:schemeClr val="tx1"/>
                </a:solidFill>
              </a:rPr>
              <a:t>?);</a:t>
            </a:r>
          </a:p>
          <a:p>
            <a:pPr algn="just"/>
            <a:r>
              <a:rPr lang="ro-RO" dirty="0">
                <a:solidFill>
                  <a:schemeClr val="tx1"/>
                </a:solidFill>
              </a:rPr>
              <a:t> </a:t>
            </a:r>
            <a:endParaRPr lang="en-US" dirty="0">
              <a:solidFill>
                <a:schemeClr val="tx1"/>
              </a:solidFill>
            </a:endParaRPr>
          </a:p>
          <a:p>
            <a:pPr marL="342900" lvl="0" indent="-342900" algn="just">
              <a:buFont typeface="Arial" panose="020B0604020202020204" pitchFamily="34" charset="0"/>
              <a:buChar char="•"/>
            </a:pPr>
            <a:r>
              <a:rPr lang="ro-RO" dirty="0">
                <a:solidFill>
                  <a:schemeClr val="tx1"/>
                </a:solidFill>
              </a:rPr>
              <a:t>Cum se calculeaza pragul in cazul </a:t>
            </a:r>
            <a:r>
              <a:rPr lang="ro-RO" b="1" dirty="0" smtClean="0">
                <a:solidFill>
                  <a:srgbClr val="C00000"/>
                </a:solidFill>
              </a:rPr>
              <a:t>sucursalelor din Romania ale companiilor </a:t>
            </a:r>
            <a:r>
              <a:rPr lang="en-US" b="1" dirty="0" err="1" smtClean="0">
                <a:solidFill>
                  <a:srgbClr val="C00000"/>
                </a:solidFill>
              </a:rPr>
              <a:t>straine</a:t>
            </a:r>
            <a:r>
              <a:rPr lang="ro-RO" dirty="0" smtClean="0">
                <a:solidFill>
                  <a:schemeClr val="tx1"/>
                </a:solidFill>
              </a:rPr>
              <a:t>? </a:t>
            </a:r>
            <a:r>
              <a:rPr lang="en-US" dirty="0" smtClean="0">
                <a:solidFill>
                  <a:schemeClr val="tx1"/>
                </a:solidFill>
              </a:rPr>
              <a:t>(</a:t>
            </a:r>
            <a:r>
              <a:rPr lang="en-US" dirty="0" err="1" smtClean="0">
                <a:solidFill>
                  <a:schemeClr val="tx1"/>
                </a:solidFill>
              </a:rPr>
              <a:t>plafonul</a:t>
            </a:r>
            <a:r>
              <a:rPr lang="en-US" dirty="0" smtClean="0">
                <a:solidFill>
                  <a:schemeClr val="tx1"/>
                </a:solidFill>
              </a:rPr>
              <a:t> se </a:t>
            </a:r>
            <a:r>
              <a:rPr lang="en-US" dirty="0" err="1" smtClean="0">
                <a:solidFill>
                  <a:schemeClr val="tx1"/>
                </a:solidFill>
              </a:rPr>
              <a:t>calculeaza</a:t>
            </a:r>
            <a:r>
              <a:rPr lang="en-US" dirty="0" smtClean="0">
                <a:solidFill>
                  <a:schemeClr val="tx1"/>
                </a:solidFill>
              </a:rPr>
              <a:t> in </a:t>
            </a:r>
            <a:r>
              <a:rPr lang="en-US" dirty="0" err="1" smtClean="0">
                <a:solidFill>
                  <a:schemeClr val="tx1"/>
                </a:solidFill>
              </a:rPr>
              <a:t>functie</a:t>
            </a:r>
            <a:r>
              <a:rPr lang="en-US" dirty="0" smtClean="0">
                <a:solidFill>
                  <a:schemeClr val="tx1"/>
                </a:solidFill>
              </a:rPr>
              <a:t> de </a:t>
            </a:r>
            <a:r>
              <a:rPr lang="en-US" dirty="0" err="1" smtClean="0">
                <a:solidFill>
                  <a:schemeClr val="tx1"/>
                </a:solidFill>
              </a:rPr>
              <a:t>toate</a:t>
            </a:r>
            <a:r>
              <a:rPr lang="en-US" dirty="0" smtClean="0">
                <a:solidFill>
                  <a:schemeClr val="tx1"/>
                </a:solidFill>
              </a:rPr>
              <a:t> </a:t>
            </a:r>
            <a:r>
              <a:rPr lang="en-US" dirty="0" err="1" smtClean="0">
                <a:solidFill>
                  <a:schemeClr val="tx1"/>
                </a:solidFill>
              </a:rPr>
              <a:t>costurile</a:t>
            </a:r>
            <a:r>
              <a:rPr lang="en-US" dirty="0" smtClean="0">
                <a:solidFill>
                  <a:schemeClr val="tx1"/>
                </a:solidFill>
              </a:rPr>
              <a:t>/</a:t>
            </a:r>
            <a:r>
              <a:rPr lang="en-US" dirty="0" err="1" smtClean="0">
                <a:solidFill>
                  <a:schemeClr val="tx1"/>
                </a:solidFill>
              </a:rPr>
              <a:t>veniturile</a:t>
            </a:r>
            <a:r>
              <a:rPr lang="en-US" dirty="0" smtClean="0">
                <a:solidFill>
                  <a:schemeClr val="tx1"/>
                </a:solidFill>
              </a:rPr>
              <a:t> </a:t>
            </a:r>
            <a:r>
              <a:rPr lang="en-US" dirty="0" err="1" smtClean="0">
                <a:solidFill>
                  <a:schemeClr val="tx1"/>
                </a:solidFill>
              </a:rPr>
              <a:t>alocabile</a:t>
            </a:r>
            <a:r>
              <a:rPr lang="en-US" dirty="0" smtClean="0">
                <a:solidFill>
                  <a:schemeClr val="tx1"/>
                </a:solidFill>
              </a:rPr>
              <a:t> </a:t>
            </a:r>
            <a:r>
              <a:rPr lang="en-US" dirty="0" err="1" smtClean="0">
                <a:solidFill>
                  <a:schemeClr val="tx1"/>
                </a:solidFill>
              </a:rPr>
              <a:t>sucursalei</a:t>
            </a:r>
            <a:r>
              <a:rPr lang="en-US" dirty="0" smtClean="0">
                <a:solidFill>
                  <a:schemeClr val="tx1"/>
                </a:solidFill>
              </a:rPr>
              <a:t> </a:t>
            </a:r>
            <a:r>
              <a:rPr lang="en-US" dirty="0" err="1" smtClean="0">
                <a:solidFill>
                  <a:schemeClr val="tx1"/>
                </a:solidFill>
              </a:rPr>
              <a:t>sau</a:t>
            </a:r>
            <a:r>
              <a:rPr lang="en-US" dirty="0" smtClean="0">
                <a:solidFill>
                  <a:schemeClr val="tx1"/>
                </a:solidFill>
              </a:rPr>
              <a:t> la </a:t>
            </a:r>
            <a:r>
              <a:rPr lang="en-US" dirty="0" err="1" smtClean="0">
                <a:solidFill>
                  <a:schemeClr val="tx1"/>
                </a:solidFill>
              </a:rPr>
              <a:t>nivelul</a:t>
            </a:r>
            <a:r>
              <a:rPr lang="en-US" dirty="0" smtClean="0">
                <a:solidFill>
                  <a:schemeClr val="tx1"/>
                </a:solidFill>
              </a:rPr>
              <a:t> </a:t>
            </a:r>
            <a:r>
              <a:rPr lang="en-US" dirty="0" err="1" smtClean="0">
                <a:solidFill>
                  <a:schemeClr val="tx1"/>
                </a:solidFill>
              </a:rPr>
              <a:t>profiturilor</a:t>
            </a:r>
            <a:r>
              <a:rPr lang="en-US" dirty="0" smtClean="0">
                <a:solidFill>
                  <a:schemeClr val="tx1"/>
                </a:solidFill>
              </a:rPr>
              <a:t>/</a:t>
            </a:r>
            <a:r>
              <a:rPr lang="en-US" dirty="0" err="1" smtClean="0">
                <a:solidFill>
                  <a:schemeClr val="tx1"/>
                </a:solidFill>
              </a:rPr>
              <a:t>pierderilor</a:t>
            </a:r>
            <a:r>
              <a:rPr lang="en-US" dirty="0" smtClean="0">
                <a:solidFill>
                  <a:schemeClr val="tx1"/>
                </a:solidFill>
              </a:rPr>
              <a:t>? </a:t>
            </a:r>
            <a:r>
              <a:rPr lang="en-US" dirty="0" err="1" smtClean="0">
                <a:solidFill>
                  <a:schemeClr val="tx1"/>
                </a:solidFill>
              </a:rPr>
              <a:t>Exista</a:t>
            </a:r>
            <a:r>
              <a:rPr lang="en-US" dirty="0" smtClean="0">
                <a:solidFill>
                  <a:schemeClr val="tx1"/>
                </a:solidFill>
              </a:rPr>
              <a:t> </a:t>
            </a:r>
            <a:r>
              <a:rPr lang="en-US" dirty="0" err="1" smtClean="0">
                <a:solidFill>
                  <a:schemeClr val="tx1"/>
                </a:solidFill>
              </a:rPr>
              <a:t>unele</a:t>
            </a:r>
            <a:r>
              <a:rPr lang="en-US" dirty="0" smtClean="0">
                <a:solidFill>
                  <a:schemeClr val="tx1"/>
                </a:solidFill>
              </a:rPr>
              <a:t> </a:t>
            </a:r>
            <a:r>
              <a:rPr lang="en-US" dirty="0" err="1" smtClean="0">
                <a:solidFill>
                  <a:schemeClr val="tx1"/>
                </a:solidFill>
              </a:rPr>
              <a:t>conventii</a:t>
            </a:r>
            <a:r>
              <a:rPr lang="en-US" dirty="0" smtClean="0">
                <a:solidFill>
                  <a:schemeClr val="tx1"/>
                </a:solidFill>
              </a:rPr>
              <a:t> </a:t>
            </a:r>
            <a:r>
              <a:rPr lang="en-US" dirty="0" err="1" smtClean="0">
                <a:solidFill>
                  <a:schemeClr val="tx1"/>
                </a:solidFill>
              </a:rPr>
              <a:t>pentru</a:t>
            </a:r>
            <a:r>
              <a:rPr lang="en-US" dirty="0" smtClean="0">
                <a:solidFill>
                  <a:schemeClr val="tx1"/>
                </a:solidFill>
              </a:rPr>
              <a:t> </a:t>
            </a:r>
            <a:r>
              <a:rPr lang="en-US" dirty="0" err="1" smtClean="0">
                <a:solidFill>
                  <a:schemeClr val="tx1"/>
                </a:solidFill>
              </a:rPr>
              <a:t>evitarea</a:t>
            </a:r>
            <a:r>
              <a:rPr lang="en-US" dirty="0" smtClean="0">
                <a:solidFill>
                  <a:schemeClr val="tx1"/>
                </a:solidFill>
              </a:rPr>
              <a:t> </a:t>
            </a:r>
            <a:r>
              <a:rPr lang="en-US" dirty="0" err="1" smtClean="0">
                <a:solidFill>
                  <a:schemeClr val="tx1"/>
                </a:solidFill>
              </a:rPr>
              <a:t>dublei</a:t>
            </a:r>
            <a:r>
              <a:rPr lang="en-US" dirty="0" smtClean="0">
                <a:solidFill>
                  <a:schemeClr val="tx1"/>
                </a:solidFill>
              </a:rPr>
              <a:t> </a:t>
            </a:r>
            <a:r>
              <a:rPr lang="en-US" dirty="0" err="1" smtClean="0">
                <a:solidFill>
                  <a:schemeClr val="tx1"/>
                </a:solidFill>
              </a:rPr>
              <a:t>impuneri</a:t>
            </a:r>
            <a:r>
              <a:rPr lang="en-US" dirty="0" smtClean="0">
                <a:solidFill>
                  <a:schemeClr val="tx1"/>
                </a:solidFill>
              </a:rPr>
              <a:t> in care </a:t>
            </a:r>
            <a:r>
              <a:rPr lang="en-US" dirty="0" err="1" smtClean="0">
                <a:solidFill>
                  <a:schemeClr val="tx1"/>
                </a:solidFill>
              </a:rPr>
              <a:t>profitul</a:t>
            </a:r>
            <a:r>
              <a:rPr lang="en-US" dirty="0" smtClean="0">
                <a:solidFill>
                  <a:schemeClr val="tx1"/>
                </a:solidFill>
              </a:rPr>
              <a:t> </a:t>
            </a:r>
            <a:r>
              <a:rPr lang="en-US" dirty="0" err="1" smtClean="0">
                <a:solidFill>
                  <a:schemeClr val="tx1"/>
                </a:solidFill>
              </a:rPr>
              <a:t>alocabil</a:t>
            </a:r>
            <a:r>
              <a:rPr lang="en-US" dirty="0" smtClean="0">
                <a:solidFill>
                  <a:schemeClr val="tx1"/>
                </a:solidFill>
              </a:rPr>
              <a:t> </a:t>
            </a:r>
            <a:r>
              <a:rPr lang="en-US" dirty="0" err="1" smtClean="0">
                <a:solidFill>
                  <a:schemeClr val="tx1"/>
                </a:solidFill>
              </a:rPr>
              <a:t>sucursalei</a:t>
            </a:r>
            <a:r>
              <a:rPr lang="en-US" dirty="0" smtClean="0">
                <a:solidFill>
                  <a:schemeClr val="tx1"/>
                </a:solidFill>
              </a:rPr>
              <a:t> se </a:t>
            </a:r>
            <a:r>
              <a:rPr lang="en-US" dirty="0" err="1" smtClean="0">
                <a:solidFill>
                  <a:schemeClr val="tx1"/>
                </a:solidFill>
              </a:rPr>
              <a:t>poate</a:t>
            </a:r>
            <a:r>
              <a:rPr lang="en-US" dirty="0" smtClean="0">
                <a:solidFill>
                  <a:schemeClr val="tx1"/>
                </a:solidFill>
              </a:rPr>
              <a:t> </a:t>
            </a:r>
            <a:r>
              <a:rPr lang="en-US" dirty="0" err="1" smtClean="0">
                <a:solidFill>
                  <a:schemeClr val="tx1"/>
                </a:solidFill>
              </a:rPr>
              <a:t>determina</a:t>
            </a:r>
            <a:r>
              <a:rPr lang="en-US" dirty="0" smtClean="0">
                <a:solidFill>
                  <a:schemeClr val="tx1"/>
                </a:solidFill>
              </a:rPr>
              <a:t> </a:t>
            </a:r>
            <a:r>
              <a:rPr lang="en-US" dirty="0" err="1" smtClean="0">
                <a:solidFill>
                  <a:schemeClr val="tx1"/>
                </a:solidFill>
              </a:rPr>
              <a:t>prin</a:t>
            </a:r>
            <a:r>
              <a:rPr lang="en-US" dirty="0" smtClean="0">
                <a:solidFill>
                  <a:schemeClr val="tx1"/>
                </a:solidFill>
              </a:rPr>
              <a:t> </a:t>
            </a:r>
            <a:r>
              <a:rPr lang="en-US" dirty="0" err="1" smtClean="0">
                <a:solidFill>
                  <a:schemeClr val="tx1"/>
                </a:solidFill>
              </a:rPr>
              <a:t>metoda</a:t>
            </a:r>
            <a:r>
              <a:rPr lang="en-US" dirty="0" smtClean="0">
                <a:solidFill>
                  <a:schemeClr val="tx1"/>
                </a:solidFill>
              </a:rPr>
              <a:t> alternative, in </a:t>
            </a:r>
            <a:r>
              <a:rPr lang="en-US" dirty="0" err="1" smtClean="0">
                <a:solidFill>
                  <a:schemeClr val="tx1"/>
                </a:solidFill>
              </a:rPr>
              <a:t>speta</a:t>
            </a:r>
            <a:r>
              <a:rPr lang="en-US" dirty="0" smtClean="0">
                <a:solidFill>
                  <a:schemeClr val="tx1"/>
                </a:solidFill>
              </a:rPr>
              <a:t> </a:t>
            </a:r>
            <a:r>
              <a:rPr lang="en-US" dirty="0" err="1" smtClean="0">
                <a:solidFill>
                  <a:schemeClr val="tx1"/>
                </a:solidFill>
              </a:rPr>
              <a:t>impartirea</a:t>
            </a:r>
            <a:r>
              <a:rPr lang="en-US" dirty="0" smtClean="0">
                <a:solidFill>
                  <a:schemeClr val="tx1"/>
                </a:solidFill>
              </a:rPr>
              <a:t> </a:t>
            </a:r>
            <a:r>
              <a:rPr lang="en-US" dirty="0" err="1" smtClean="0">
                <a:solidFill>
                  <a:schemeClr val="tx1"/>
                </a:solidFill>
              </a:rPr>
              <a:t>profiturilor</a:t>
            </a:r>
            <a:r>
              <a:rPr lang="en-US" dirty="0" smtClean="0">
                <a:solidFill>
                  <a:schemeClr val="tx1"/>
                </a:solidFill>
              </a:rPr>
              <a:t> </a:t>
            </a:r>
            <a:r>
              <a:rPr lang="en-US" dirty="0" err="1" smtClean="0">
                <a:solidFill>
                  <a:schemeClr val="tx1"/>
                </a:solidFill>
              </a:rPr>
              <a:t>globale</a:t>
            </a:r>
            <a:r>
              <a:rPr lang="en-US" dirty="0" smtClean="0">
                <a:solidFill>
                  <a:schemeClr val="tx1"/>
                </a:solidFill>
              </a:rPr>
              <a:t> </a:t>
            </a:r>
            <a:r>
              <a:rPr lang="en-US" dirty="0" err="1" smtClean="0">
                <a:solidFill>
                  <a:schemeClr val="tx1"/>
                </a:solidFill>
              </a:rPr>
              <a:t>fara</a:t>
            </a:r>
            <a:r>
              <a:rPr lang="en-US" dirty="0" smtClean="0">
                <a:solidFill>
                  <a:schemeClr val="tx1"/>
                </a:solidFill>
              </a:rPr>
              <a:t> </a:t>
            </a:r>
            <a:r>
              <a:rPr lang="en-US" dirty="0" err="1" smtClean="0">
                <a:solidFill>
                  <a:schemeClr val="tx1"/>
                </a:solidFill>
              </a:rPr>
              <a:t>alocare</a:t>
            </a:r>
            <a:r>
              <a:rPr lang="en-US" dirty="0" smtClean="0">
                <a:solidFill>
                  <a:schemeClr val="tx1"/>
                </a:solidFill>
              </a:rPr>
              <a:t> de </a:t>
            </a:r>
            <a:r>
              <a:rPr lang="en-US" dirty="0" err="1" smtClean="0">
                <a:solidFill>
                  <a:schemeClr val="tx1"/>
                </a:solidFill>
              </a:rPr>
              <a:t>venituri</a:t>
            </a:r>
            <a:r>
              <a:rPr lang="en-US" dirty="0" smtClean="0">
                <a:solidFill>
                  <a:schemeClr val="tx1"/>
                </a:solidFill>
              </a:rPr>
              <a:t> </a:t>
            </a:r>
            <a:r>
              <a:rPr lang="en-US" dirty="0" err="1" smtClean="0">
                <a:solidFill>
                  <a:schemeClr val="tx1"/>
                </a:solidFill>
              </a:rPr>
              <a:t>si</a:t>
            </a:r>
            <a:r>
              <a:rPr lang="en-US" dirty="0" smtClean="0">
                <a:solidFill>
                  <a:schemeClr val="tx1"/>
                </a:solidFill>
              </a:rPr>
              <a:t> </a:t>
            </a:r>
            <a:r>
              <a:rPr lang="en-US" dirty="0" err="1" smtClean="0">
                <a:solidFill>
                  <a:schemeClr val="tx1"/>
                </a:solidFill>
              </a:rPr>
              <a:t>cheltuieli</a:t>
            </a:r>
            <a:r>
              <a:rPr lang="en-US" dirty="0" smtClean="0">
                <a:solidFill>
                  <a:schemeClr val="tx1"/>
                </a:solidFill>
              </a:rPr>
              <a:t>;</a:t>
            </a:r>
            <a:endParaRPr lang="en-US" dirty="0">
              <a:solidFill>
                <a:schemeClr val="tx1"/>
              </a:solidFill>
            </a:endParaRPr>
          </a:p>
          <a:p>
            <a:pPr marL="342900" lvl="0" indent="-342900" algn="just">
              <a:buFont typeface="Arial" panose="020B0604020202020204" pitchFamily="34" charset="0"/>
              <a:buChar char="•"/>
            </a:pPr>
            <a:endParaRPr lang="en-US" dirty="0">
              <a:solidFill>
                <a:schemeClr val="tx1"/>
              </a:solidFill>
            </a:endParaRPr>
          </a:p>
          <a:p>
            <a:pPr marL="285750" indent="-285750" algn="just">
              <a:buFont typeface="Arial" panose="020B0604020202020204" pitchFamily="34" charset="0"/>
              <a:buChar char="•"/>
            </a:pPr>
            <a:endParaRPr lang="en-US" b="1" dirty="0">
              <a:solidFill>
                <a:srgbClr val="C00000"/>
              </a:solidFill>
            </a:endParaRPr>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7</a:t>
            </a:fld>
            <a:endParaRPr lang="en-GB" dirty="0"/>
          </a:p>
        </p:txBody>
      </p:sp>
    </p:spTree>
    <p:extLst>
      <p:ext uri="{BB962C8B-B14F-4D97-AF65-F5344CB8AC3E}">
        <p14:creationId xmlns:p14="http://schemas.microsoft.com/office/powerpoint/2010/main" val="3537866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507999" y="383013"/>
            <a:ext cx="11411129" cy="490682"/>
          </a:xfrm>
        </p:spPr>
        <p:txBody>
          <a:bodyPr/>
          <a:lstStyle/>
          <a:p>
            <a:r>
              <a:rPr lang="en-US" sz="2400" dirty="0">
                <a:solidFill>
                  <a:srgbClr val="C00000"/>
                </a:solidFill>
              </a:rPr>
              <a:t> </a:t>
            </a:r>
            <a:r>
              <a:rPr lang="en-US" sz="2400" dirty="0" err="1" smtClean="0">
                <a:solidFill>
                  <a:srgbClr val="C00000"/>
                </a:solidFill>
              </a:rPr>
              <a:t>Situatii</a:t>
            </a:r>
            <a:r>
              <a:rPr lang="en-US" sz="2400" dirty="0" smtClean="0">
                <a:solidFill>
                  <a:srgbClr val="C00000"/>
                </a:solidFill>
              </a:rPr>
              <a:t> in care </a:t>
            </a:r>
            <a:r>
              <a:rPr lang="en-US" sz="2400" dirty="0" err="1" smtClean="0">
                <a:solidFill>
                  <a:srgbClr val="C00000"/>
                </a:solidFill>
              </a:rPr>
              <a:t>este</a:t>
            </a:r>
            <a:r>
              <a:rPr lang="en-US" sz="2400" dirty="0" smtClean="0">
                <a:solidFill>
                  <a:srgbClr val="C00000"/>
                </a:solidFill>
              </a:rPr>
              <a:t> </a:t>
            </a:r>
            <a:r>
              <a:rPr lang="en-US" sz="2400" dirty="0" err="1" smtClean="0">
                <a:solidFill>
                  <a:srgbClr val="C00000"/>
                </a:solidFill>
              </a:rPr>
              <a:t>necesara</a:t>
            </a:r>
            <a:r>
              <a:rPr lang="en-US" sz="2400" dirty="0" smtClean="0">
                <a:solidFill>
                  <a:srgbClr val="C00000"/>
                </a:solidFill>
              </a:rPr>
              <a:t> </a:t>
            </a:r>
            <a:r>
              <a:rPr lang="en-US" sz="2400" dirty="0" err="1" smtClean="0">
                <a:solidFill>
                  <a:srgbClr val="C00000"/>
                </a:solidFill>
              </a:rPr>
              <a:t>corectarea</a:t>
            </a:r>
            <a:r>
              <a:rPr lang="en-US" sz="2400" dirty="0" smtClean="0">
                <a:solidFill>
                  <a:srgbClr val="C00000"/>
                </a:solidFill>
              </a:rPr>
              <a:t> </a:t>
            </a:r>
            <a:r>
              <a:rPr lang="en-US" sz="2400" dirty="0" err="1" smtClean="0">
                <a:solidFill>
                  <a:srgbClr val="C00000"/>
                </a:solidFill>
              </a:rPr>
              <a:t>prin</a:t>
            </a:r>
            <a:r>
              <a:rPr lang="en-US" sz="2400" dirty="0" smtClean="0">
                <a:solidFill>
                  <a:srgbClr val="C00000"/>
                </a:solidFill>
              </a:rPr>
              <a:t> “</a:t>
            </a:r>
            <a:r>
              <a:rPr lang="en-US" sz="2400" dirty="0" err="1" smtClean="0">
                <a:solidFill>
                  <a:srgbClr val="C00000"/>
                </a:solidFill>
              </a:rPr>
              <a:t>erata</a:t>
            </a:r>
            <a:r>
              <a:rPr lang="en-US" sz="2400" dirty="0" smtClean="0">
                <a:solidFill>
                  <a:srgbClr val="C00000"/>
                </a:solidFill>
              </a:rPr>
              <a:t>” art. 2(4) </a:t>
            </a:r>
            <a:r>
              <a:rPr lang="en-US" sz="2400" dirty="0" err="1" smtClean="0">
                <a:solidFill>
                  <a:srgbClr val="C00000"/>
                </a:solidFill>
              </a:rPr>
              <a:t>si</a:t>
            </a:r>
            <a:r>
              <a:rPr lang="en-US" sz="2400" dirty="0" smtClean="0">
                <a:solidFill>
                  <a:srgbClr val="C00000"/>
                </a:solidFill>
              </a:rPr>
              <a:t> (5)</a:t>
            </a:r>
            <a:endParaRPr lang="en-US" sz="2400" dirty="0">
              <a:solidFill>
                <a:srgbClr val="C00000"/>
              </a:solidFill>
            </a:endParaRPr>
          </a:p>
        </p:txBody>
      </p:sp>
      <p:sp>
        <p:nvSpPr>
          <p:cNvPr id="9223" name="Rectangle 7"/>
          <p:cNvSpPr>
            <a:spLocks noGrp="1" noChangeArrowheads="1"/>
          </p:cNvSpPr>
          <p:nvPr>
            <p:ph idx="1"/>
          </p:nvPr>
        </p:nvSpPr>
        <p:spPr>
          <a:xfrm>
            <a:off x="507999" y="1094301"/>
            <a:ext cx="11411130" cy="4817102"/>
          </a:xfrm>
        </p:spPr>
        <p:txBody>
          <a:bodyPr/>
          <a:lstStyle/>
          <a:p>
            <a:r>
              <a:rPr lang="en-US" sz="2000" b="1" dirty="0" smtClean="0">
                <a:solidFill>
                  <a:srgbClr val="2EB0A4"/>
                </a:solidFill>
              </a:rPr>
              <a:t>“Mai mare </a:t>
            </a:r>
            <a:r>
              <a:rPr lang="en-US" sz="2000" b="1" dirty="0" err="1" smtClean="0">
                <a:solidFill>
                  <a:srgbClr val="2EB0A4"/>
                </a:solidFill>
              </a:rPr>
              <a:t>sau</a:t>
            </a:r>
            <a:r>
              <a:rPr lang="en-US" sz="2000" b="1" dirty="0" smtClean="0">
                <a:solidFill>
                  <a:srgbClr val="2EB0A4"/>
                </a:solidFill>
              </a:rPr>
              <a:t> </a:t>
            </a:r>
            <a:r>
              <a:rPr lang="en-US" sz="2000" b="1" dirty="0" err="1" smtClean="0">
                <a:solidFill>
                  <a:srgbClr val="2EB0A4"/>
                </a:solidFill>
              </a:rPr>
              <a:t>egala</a:t>
            </a:r>
            <a:r>
              <a:rPr lang="en-US" sz="2000" b="1" dirty="0" smtClean="0">
                <a:solidFill>
                  <a:srgbClr val="2EB0A4"/>
                </a:solidFill>
              </a:rPr>
              <a:t> cu </a:t>
            </a:r>
            <a:r>
              <a:rPr lang="en-US" sz="2000" b="1" dirty="0" err="1" smtClean="0">
                <a:solidFill>
                  <a:srgbClr val="2EB0A4"/>
                </a:solidFill>
              </a:rPr>
              <a:t>oricare</a:t>
            </a:r>
            <a:r>
              <a:rPr lang="en-US" sz="2000" b="1" dirty="0" smtClean="0">
                <a:solidFill>
                  <a:srgbClr val="2EB0A4"/>
                </a:solidFill>
              </a:rPr>
              <a:t> </a:t>
            </a:r>
            <a:r>
              <a:rPr lang="en-US" sz="2000" b="1" dirty="0" err="1" smtClean="0">
                <a:solidFill>
                  <a:srgbClr val="2EB0A4"/>
                </a:solidFill>
              </a:rPr>
              <a:t>dintre</a:t>
            </a:r>
            <a:r>
              <a:rPr lang="en-US" sz="2000" b="1" dirty="0" smtClean="0">
                <a:solidFill>
                  <a:srgbClr val="2EB0A4"/>
                </a:solidFill>
              </a:rPr>
              <a:t> </a:t>
            </a:r>
            <a:r>
              <a:rPr lang="en-US" sz="2000" b="1" dirty="0" err="1" smtClean="0">
                <a:solidFill>
                  <a:srgbClr val="2EB0A4"/>
                </a:solidFill>
              </a:rPr>
              <a:t>pragurile</a:t>
            </a:r>
            <a:r>
              <a:rPr lang="en-US" sz="2000" b="1" dirty="0" smtClean="0">
                <a:solidFill>
                  <a:srgbClr val="2EB0A4"/>
                </a:solidFill>
              </a:rPr>
              <a:t> de </a:t>
            </a:r>
            <a:r>
              <a:rPr lang="en-US" sz="2000" b="1" dirty="0" err="1" smtClean="0">
                <a:solidFill>
                  <a:srgbClr val="2EB0A4"/>
                </a:solidFill>
              </a:rPr>
              <a:t>semnificatie</a:t>
            </a:r>
            <a:r>
              <a:rPr lang="en-US" sz="2000" b="1" dirty="0" smtClean="0">
                <a:solidFill>
                  <a:srgbClr val="2EB0A4"/>
                </a:solidFill>
              </a:rPr>
              <a:t>” (art. 2(4)) “sub </a:t>
            </a:r>
            <a:r>
              <a:rPr lang="en-US" sz="2000" b="1" dirty="0" err="1" smtClean="0">
                <a:solidFill>
                  <a:srgbClr val="2EB0A4"/>
                </a:solidFill>
              </a:rPr>
              <a:t>oricare</a:t>
            </a:r>
            <a:r>
              <a:rPr lang="en-US" sz="2000" b="1" dirty="0" smtClean="0">
                <a:solidFill>
                  <a:srgbClr val="2EB0A4"/>
                </a:solidFill>
              </a:rPr>
              <a:t> din </a:t>
            </a:r>
            <a:r>
              <a:rPr lang="en-US" sz="2000" b="1" dirty="0" err="1" smtClean="0">
                <a:solidFill>
                  <a:srgbClr val="2EB0A4"/>
                </a:solidFill>
              </a:rPr>
              <a:t>pragurile</a:t>
            </a:r>
            <a:r>
              <a:rPr lang="en-US" sz="2000" b="1" dirty="0" smtClean="0">
                <a:solidFill>
                  <a:srgbClr val="2EB0A4"/>
                </a:solidFill>
              </a:rPr>
              <a:t> de </a:t>
            </a:r>
            <a:r>
              <a:rPr lang="en-US" sz="2000" b="1" dirty="0" err="1" smtClean="0">
                <a:solidFill>
                  <a:srgbClr val="2EB0A4"/>
                </a:solidFill>
              </a:rPr>
              <a:t>semnificatie</a:t>
            </a:r>
            <a:r>
              <a:rPr lang="en-US" sz="2000" b="1" dirty="0" smtClean="0">
                <a:solidFill>
                  <a:srgbClr val="2EB0A4"/>
                </a:solidFill>
              </a:rPr>
              <a:t>” (art. 2(5)):</a:t>
            </a:r>
          </a:p>
          <a:p>
            <a:endParaRPr lang="en-US" sz="2000" dirty="0" smtClean="0"/>
          </a:p>
          <a:p>
            <a:pPr algn="just"/>
            <a:r>
              <a:rPr lang="en-US" sz="2000" b="1" dirty="0" err="1" smtClean="0">
                <a:solidFill>
                  <a:srgbClr val="2EB0A4"/>
                </a:solidFill>
              </a:rPr>
              <a:t>Exemplu</a:t>
            </a:r>
            <a:r>
              <a:rPr lang="en-US" sz="2000" b="1" dirty="0" smtClean="0">
                <a:solidFill>
                  <a:srgbClr val="2EB0A4"/>
                </a:solidFill>
              </a:rPr>
              <a:t> (</a:t>
            </a:r>
            <a:r>
              <a:rPr lang="en-US" sz="2000" b="1" dirty="0" err="1" smtClean="0">
                <a:solidFill>
                  <a:srgbClr val="2EB0A4"/>
                </a:solidFill>
              </a:rPr>
              <a:t>contribuabil</a:t>
            </a:r>
            <a:r>
              <a:rPr lang="en-US" sz="2000" b="1" dirty="0" smtClean="0">
                <a:solidFill>
                  <a:srgbClr val="2EB0A4"/>
                </a:solidFill>
              </a:rPr>
              <a:t> </a:t>
            </a:r>
            <a:r>
              <a:rPr lang="en-US" sz="2000" b="1" dirty="0" err="1" smtClean="0">
                <a:solidFill>
                  <a:srgbClr val="2EB0A4"/>
                </a:solidFill>
              </a:rPr>
              <a:t>mijlociu</a:t>
            </a:r>
            <a:r>
              <a:rPr lang="en-US" sz="2000" b="1" dirty="0" smtClean="0">
                <a:solidFill>
                  <a:srgbClr val="2EB0A4"/>
                </a:solidFill>
              </a:rPr>
              <a:t>)</a:t>
            </a:r>
            <a:r>
              <a:rPr lang="en-US" sz="2000" dirty="0" smtClean="0"/>
              <a:t>: </a:t>
            </a:r>
            <a:r>
              <a:rPr lang="en-US" dirty="0" err="1" smtClean="0">
                <a:solidFill>
                  <a:schemeClr val="tx1"/>
                </a:solidFill>
              </a:rPr>
              <a:t>dobanzi</a:t>
            </a:r>
            <a:r>
              <a:rPr lang="en-US" dirty="0" smtClean="0">
                <a:solidFill>
                  <a:schemeClr val="tx1"/>
                </a:solidFill>
              </a:rPr>
              <a:t>: 50.000 EUR; </a:t>
            </a:r>
            <a:r>
              <a:rPr lang="en-US" dirty="0" err="1" smtClean="0">
                <a:solidFill>
                  <a:schemeClr val="tx1"/>
                </a:solidFill>
              </a:rPr>
              <a:t>servicii</a:t>
            </a:r>
            <a:r>
              <a:rPr lang="en-US" dirty="0" smtClean="0">
                <a:solidFill>
                  <a:schemeClr val="tx1"/>
                </a:solidFill>
              </a:rPr>
              <a:t>: 10.000 EUR; </a:t>
            </a:r>
            <a:r>
              <a:rPr lang="en-US" dirty="0" err="1" smtClean="0">
                <a:solidFill>
                  <a:schemeClr val="tx1"/>
                </a:solidFill>
              </a:rPr>
              <a:t>bunuri</a:t>
            </a:r>
            <a:r>
              <a:rPr lang="en-US" dirty="0" smtClean="0">
                <a:solidFill>
                  <a:schemeClr val="tx1"/>
                </a:solidFill>
              </a:rPr>
              <a:t>: 100.000 EUR:</a:t>
            </a:r>
            <a:endParaRPr lang="en-US" dirty="0">
              <a:solidFill>
                <a:schemeClr val="tx1"/>
              </a:solidFill>
            </a:endParaRPr>
          </a:p>
          <a:p>
            <a:pPr algn="just"/>
            <a:endParaRPr lang="en-US" dirty="0" smtClean="0">
              <a:solidFill>
                <a:schemeClr val="tx1"/>
              </a:solidFill>
            </a:endParaRPr>
          </a:p>
          <a:p>
            <a:pPr algn="just"/>
            <a:r>
              <a:rPr lang="en-US" dirty="0" smtClean="0">
                <a:solidFill>
                  <a:schemeClr val="tx1"/>
                </a:solidFill>
              </a:rPr>
              <a:t>Art. 2(4): </a:t>
            </a:r>
            <a:r>
              <a:rPr lang="en-US" dirty="0" err="1" smtClean="0">
                <a:solidFill>
                  <a:schemeClr val="tx1"/>
                </a:solidFill>
              </a:rPr>
              <a:t>depaseste</a:t>
            </a:r>
            <a:r>
              <a:rPr lang="en-US" dirty="0" smtClean="0">
                <a:solidFill>
                  <a:schemeClr val="tx1"/>
                </a:solidFill>
              </a:rPr>
              <a:t> </a:t>
            </a:r>
            <a:r>
              <a:rPr lang="ro-RO" u="sng" dirty="0" smtClean="0">
                <a:solidFill>
                  <a:schemeClr val="tx1"/>
                </a:solidFill>
              </a:rPr>
              <a:t>oricare</a:t>
            </a:r>
            <a:r>
              <a:rPr lang="ro-RO" dirty="0" smtClean="0">
                <a:solidFill>
                  <a:schemeClr val="tx1"/>
                </a:solidFill>
              </a:rPr>
              <a:t> </a:t>
            </a:r>
            <a:r>
              <a:rPr lang="ro-RO" dirty="0">
                <a:solidFill>
                  <a:schemeClr val="tx1"/>
                </a:solidFill>
              </a:rPr>
              <a:t>dintre pragurile (</a:t>
            </a:r>
            <a:r>
              <a:rPr lang="ro-RO" dirty="0" smtClean="0">
                <a:solidFill>
                  <a:schemeClr val="tx1"/>
                </a:solidFill>
              </a:rPr>
              <a:t>50</a:t>
            </a:r>
            <a:r>
              <a:rPr lang="en-US" dirty="0" smtClean="0">
                <a:solidFill>
                  <a:schemeClr val="tx1"/>
                </a:solidFill>
              </a:rPr>
              <a:t>.000</a:t>
            </a:r>
            <a:r>
              <a:rPr lang="ro-RO" dirty="0" smtClean="0">
                <a:solidFill>
                  <a:schemeClr val="tx1"/>
                </a:solidFill>
              </a:rPr>
              <a:t> </a:t>
            </a:r>
            <a:r>
              <a:rPr lang="en-US" dirty="0">
                <a:solidFill>
                  <a:schemeClr val="tx1"/>
                </a:solidFill>
              </a:rPr>
              <a:t>EUR</a:t>
            </a:r>
            <a:r>
              <a:rPr lang="ro-RO" dirty="0">
                <a:solidFill>
                  <a:schemeClr val="tx1"/>
                </a:solidFill>
              </a:rPr>
              <a:t> sau </a:t>
            </a:r>
            <a:r>
              <a:rPr lang="ro-RO" dirty="0" smtClean="0">
                <a:solidFill>
                  <a:schemeClr val="tx1"/>
                </a:solidFill>
              </a:rPr>
              <a:t>100</a:t>
            </a:r>
            <a:r>
              <a:rPr lang="en-US" dirty="0" smtClean="0">
                <a:solidFill>
                  <a:schemeClr val="tx1"/>
                </a:solidFill>
              </a:rPr>
              <a:t>.000</a:t>
            </a:r>
            <a:r>
              <a:rPr lang="ro-RO" dirty="0" smtClean="0">
                <a:solidFill>
                  <a:schemeClr val="tx1"/>
                </a:solidFill>
              </a:rPr>
              <a:t> </a:t>
            </a:r>
            <a:r>
              <a:rPr lang="en-US" dirty="0">
                <a:solidFill>
                  <a:schemeClr val="tx1"/>
                </a:solidFill>
              </a:rPr>
              <a:t>EUR</a:t>
            </a:r>
            <a:r>
              <a:rPr lang="ro-RO" dirty="0" smtClean="0">
                <a:solidFill>
                  <a:schemeClr val="tx1"/>
                </a:solidFill>
              </a:rPr>
              <a:t>)</a:t>
            </a:r>
            <a:r>
              <a:rPr lang="en-US" dirty="0" smtClean="0">
                <a:solidFill>
                  <a:schemeClr val="tx1"/>
                </a:solidFill>
              </a:rPr>
              <a:t>;</a:t>
            </a:r>
          </a:p>
          <a:p>
            <a:pPr algn="just"/>
            <a:endParaRPr lang="en-US" dirty="0" smtClean="0">
              <a:solidFill>
                <a:schemeClr val="tx1"/>
              </a:solidFill>
            </a:endParaRPr>
          </a:p>
          <a:p>
            <a:pPr algn="just"/>
            <a:r>
              <a:rPr lang="en-US" dirty="0">
                <a:solidFill>
                  <a:schemeClr val="tx1"/>
                </a:solidFill>
              </a:rPr>
              <a:t>A</a:t>
            </a:r>
            <a:r>
              <a:rPr lang="ro-RO" dirty="0" smtClean="0">
                <a:solidFill>
                  <a:schemeClr val="tx1"/>
                </a:solidFill>
              </a:rPr>
              <a:t>rt</a:t>
            </a:r>
            <a:r>
              <a:rPr lang="ro-RO" dirty="0">
                <a:solidFill>
                  <a:schemeClr val="tx1"/>
                </a:solidFill>
              </a:rPr>
              <a:t>. 2 </a:t>
            </a:r>
            <a:r>
              <a:rPr lang="ro-RO" dirty="0" smtClean="0">
                <a:solidFill>
                  <a:schemeClr val="tx1"/>
                </a:solidFill>
              </a:rPr>
              <a:t>(</a:t>
            </a:r>
            <a:r>
              <a:rPr lang="en-US" dirty="0" smtClean="0">
                <a:solidFill>
                  <a:schemeClr val="tx1"/>
                </a:solidFill>
              </a:rPr>
              <a:t>5</a:t>
            </a:r>
            <a:r>
              <a:rPr lang="ro-RO" dirty="0" smtClean="0">
                <a:solidFill>
                  <a:schemeClr val="tx1"/>
                </a:solidFill>
              </a:rPr>
              <a:t>)</a:t>
            </a:r>
            <a:r>
              <a:rPr lang="en-US" dirty="0" smtClean="0">
                <a:solidFill>
                  <a:schemeClr val="tx1"/>
                </a:solidFill>
              </a:rPr>
              <a:t>: se </a:t>
            </a:r>
            <a:r>
              <a:rPr lang="en-US" dirty="0" err="1">
                <a:solidFill>
                  <a:schemeClr val="tx1"/>
                </a:solidFill>
              </a:rPr>
              <a:t>poate</a:t>
            </a:r>
            <a:r>
              <a:rPr lang="en-US" dirty="0">
                <a:solidFill>
                  <a:schemeClr val="tx1"/>
                </a:solidFill>
              </a:rPr>
              <a:t> </a:t>
            </a:r>
            <a:r>
              <a:rPr lang="en-US" dirty="0" err="1">
                <a:solidFill>
                  <a:schemeClr val="tx1"/>
                </a:solidFill>
              </a:rPr>
              <a:t>afla</a:t>
            </a:r>
            <a:r>
              <a:rPr lang="en-US" dirty="0">
                <a:solidFill>
                  <a:schemeClr val="tx1"/>
                </a:solidFill>
              </a:rPr>
              <a:t> sub </a:t>
            </a:r>
            <a:r>
              <a:rPr lang="ro-RO" u="sng" dirty="0">
                <a:solidFill>
                  <a:schemeClr val="tx1"/>
                </a:solidFill>
              </a:rPr>
              <a:t>oricare</a:t>
            </a:r>
            <a:r>
              <a:rPr lang="ro-RO" dirty="0">
                <a:solidFill>
                  <a:schemeClr val="tx1"/>
                </a:solidFill>
              </a:rPr>
              <a:t> dintre pragurile din coloana 2 (</a:t>
            </a:r>
            <a:r>
              <a:rPr lang="ro-RO" dirty="0" smtClean="0">
                <a:solidFill>
                  <a:schemeClr val="tx1"/>
                </a:solidFill>
              </a:rPr>
              <a:t>50</a:t>
            </a:r>
            <a:r>
              <a:rPr lang="en-US" dirty="0" smtClean="0">
                <a:solidFill>
                  <a:schemeClr val="tx1"/>
                </a:solidFill>
              </a:rPr>
              <a:t>.000</a:t>
            </a:r>
            <a:r>
              <a:rPr lang="ro-RO" dirty="0" smtClean="0">
                <a:solidFill>
                  <a:schemeClr val="tx1"/>
                </a:solidFill>
              </a:rPr>
              <a:t> </a:t>
            </a:r>
            <a:r>
              <a:rPr lang="en-US" dirty="0">
                <a:solidFill>
                  <a:schemeClr val="tx1"/>
                </a:solidFill>
              </a:rPr>
              <a:t>EUR</a:t>
            </a:r>
            <a:r>
              <a:rPr lang="ro-RO" dirty="0">
                <a:solidFill>
                  <a:schemeClr val="tx1"/>
                </a:solidFill>
              </a:rPr>
              <a:t> sau </a:t>
            </a:r>
            <a:r>
              <a:rPr lang="ro-RO" dirty="0" smtClean="0">
                <a:solidFill>
                  <a:schemeClr val="tx1"/>
                </a:solidFill>
              </a:rPr>
              <a:t>100</a:t>
            </a:r>
            <a:r>
              <a:rPr lang="en-US" dirty="0" smtClean="0">
                <a:solidFill>
                  <a:schemeClr val="tx1"/>
                </a:solidFill>
              </a:rPr>
              <a:t>.000 </a:t>
            </a:r>
            <a:r>
              <a:rPr lang="en-US" dirty="0">
                <a:solidFill>
                  <a:schemeClr val="tx1"/>
                </a:solidFill>
              </a:rPr>
              <a:t>EUR</a:t>
            </a:r>
            <a:r>
              <a:rPr lang="ro-RO" dirty="0" smtClean="0">
                <a:solidFill>
                  <a:schemeClr val="tx1"/>
                </a:solidFill>
              </a:rPr>
              <a:t>)</a:t>
            </a:r>
            <a:r>
              <a:rPr lang="en-US" dirty="0">
                <a:solidFill>
                  <a:schemeClr val="tx1"/>
                </a:solidFill>
              </a:rPr>
              <a:t>;</a:t>
            </a:r>
            <a:endParaRPr lang="en-US" dirty="0">
              <a:solidFill>
                <a:schemeClr val="tx1"/>
              </a:solidFill>
            </a:endParaRPr>
          </a:p>
          <a:p>
            <a:pPr algn="just"/>
            <a:endParaRPr lang="en-US" dirty="0">
              <a:solidFill>
                <a:schemeClr val="tx1"/>
              </a:solidFill>
            </a:endParaRPr>
          </a:p>
          <a:p>
            <a:pPr algn="just"/>
            <a:r>
              <a:rPr lang="ro-RO" dirty="0" smtClean="0">
                <a:solidFill>
                  <a:schemeClr val="tx1"/>
                </a:solidFill>
              </a:rPr>
              <a:t>Cum </a:t>
            </a:r>
            <a:r>
              <a:rPr lang="ro-RO" dirty="0">
                <a:solidFill>
                  <a:schemeClr val="tx1"/>
                </a:solidFill>
              </a:rPr>
              <a:t>procedeaza daca depasesc pragul prevazut pentru </a:t>
            </a:r>
            <a:r>
              <a:rPr lang="ro-RO" dirty="0" smtClean="0">
                <a:solidFill>
                  <a:schemeClr val="tx1"/>
                </a:solidFill>
              </a:rPr>
              <a:t>dob</a:t>
            </a:r>
            <a:r>
              <a:rPr lang="en-US" dirty="0" smtClean="0">
                <a:solidFill>
                  <a:schemeClr val="tx1"/>
                </a:solidFill>
              </a:rPr>
              <a:t>a</a:t>
            </a:r>
            <a:r>
              <a:rPr lang="ro-RO" dirty="0" smtClean="0">
                <a:solidFill>
                  <a:schemeClr val="tx1"/>
                </a:solidFill>
              </a:rPr>
              <a:t>nzi </a:t>
            </a:r>
            <a:r>
              <a:rPr lang="ro-RO" dirty="0">
                <a:solidFill>
                  <a:schemeClr val="tx1"/>
                </a:solidFill>
              </a:rPr>
              <a:t>si bunuri (</a:t>
            </a:r>
            <a:r>
              <a:rPr lang="ro-RO" dirty="0" smtClean="0">
                <a:solidFill>
                  <a:schemeClr val="tx1"/>
                </a:solidFill>
              </a:rPr>
              <a:t>50</a:t>
            </a:r>
            <a:r>
              <a:rPr lang="en-US" dirty="0" smtClean="0">
                <a:solidFill>
                  <a:schemeClr val="tx1"/>
                </a:solidFill>
              </a:rPr>
              <a:t>.</a:t>
            </a:r>
            <a:r>
              <a:rPr lang="ro-RO" dirty="0" smtClean="0">
                <a:solidFill>
                  <a:schemeClr val="tx1"/>
                </a:solidFill>
              </a:rPr>
              <a:t>000 </a:t>
            </a:r>
            <a:r>
              <a:rPr lang="en-US" dirty="0" smtClean="0">
                <a:solidFill>
                  <a:schemeClr val="tx1"/>
                </a:solidFill>
              </a:rPr>
              <a:t>EUR</a:t>
            </a:r>
            <a:r>
              <a:rPr lang="ro-RO" dirty="0" smtClean="0">
                <a:solidFill>
                  <a:schemeClr val="tx1"/>
                </a:solidFill>
              </a:rPr>
              <a:t> </a:t>
            </a:r>
            <a:r>
              <a:rPr lang="ro-RO" dirty="0">
                <a:solidFill>
                  <a:schemeClr val="tx1"/>
                </a:solidFill>
              </a:rPr>
              <a:t>si </a:t>
            </a:r>
            <a:r>
              <a:rPr lang="ro-RO" dirty="0" smtClean="0">
                <a:solidFill>
                  <a:schemeClr val="tx1"/>
                </a:solidFill>
              </a:rPr>
              <a:t>100</a:t>
            </a:r>
            <a:r>
              <a:rPr lang="en-US" dirty="0" smtClean="0">
                <a:solidFill>
                  <a:schemeClr val="tx1"/>
                </a:solidFill>
              </a:rPr>
              <a:t>.</a:t>
            </a:r>
            <a:r>
              <a:rPr lang="ro-RO" dirty="0" smtClean="0">
                <a:solidFill>
                  <a:schemeClr val="tx1"/>
                </a:solidFill>
              </a:rPr>
              <a:t>000 </a:t>
            </a:r>
            <a:r>
              <a:rPr lang="en-US" dirty="0" smtClean="0">
                <a:solidFill>
                  <a:schemeClr val="tx1"/>
                </a:solidFill>
              </a:rPr>
              <a:t>EUR</a:t>
            </a:r>
            <a:r>
              <a:rPr lang="ro-RO" dirty="0" smtClean="0">
                <a:solidFill>
                  <a:schemeClr val="tx1"/>
                </a:solidFill>
              </a:rPr>
              <a:t>) </a:t>
            </a:r>
            <a:r>
              <a:rPr lang="ro-RO" dirty="0">
                <a:solidFill>
                  <a:schemeClr val="tx1"/>
                </a:solidFill>
              </a:rPr>
              <a:t>dar nu depasesc pragul cu privire la servicii (</a:t>
            </a:r>
            <a:r>
              <a:rPr lang="ro-RO" dirty="0" smtClean="0">
                <a:solidFill>
                  <a:schemeClr val="tx1"/>
                </a:solidFill>
              </a:rPr>
              <a:t>50</a:t>
            </a:r>
            <a:r>
              <a:rPr lang="en-US" dirty="0" smtClean="0">
                <a:solidFill>
                  <a:schemeClr val="tx1"/>
                </a:solidFill>
              </a:rPr>
              <a:t>.</a:t>
            </a:r>
            <a:r>
              <a:rPr lang="ro-RO" dirty="0" smtClean="0">
                <a:solidFill>
                  <a:schemeClr val="tx1"/>
                </a:solidFill>
              </a:rPr>
              <a:t>000 </a:t>
            </a:r>
            <a:r>
              <a:rPr lang="en-US" dirty="0" smtClean="0">
                <a:solidFill>
                  <a:schemeClr val="tx1"/>
                </a:solidFill>
              </a:rPr>
              <a:t>EUR</a:t>
            </a:r>
            <a:r>
              <a:rPr lang="ro-RO" dirty="0" smtClean="0">
                <a:solidFill>
                  <a:schemeClr val="tx1"/>
                </a:solidFill>
              </a:rPr>
              <a:t>).</a:t>
            </a:r>
            <a:r>
              <a:rPr lang="en-US" dirty="0" smtClean="0">
                <a:solidFill>
                  <a:schemeClr val="tx1"/>
                </a:solidFill>
              </a:rPr>
              <a:t> </a:t>
            </a:r>
            <a:r>
              <a:rPr lang="ro-RO" dirty="0" smtClean="0">
                <a:solidFill>
                  <a:schemeClr val="tx1"/>
                </a:solidFill>
              </a:rPr>
              <a:t>Ei </a:t>
            </a:r>
            <a:r>
              <a:rPr lang="ro-RO" dirty="0">
                <a:solidFill>
                  <a:schemeClr val="tx1"/>
                </a:solidFill>
              </a:rPr>
              <a:t>se afla sub oricare dintre praguri (pentru ca se afla sub pragul de servicii de </a:t>
            </a:r>
            <a:r>
              <a:rPr lang="ro-RO" dirty="0" smtClean="0">
                <a:solidFill>
                  <a:schemeClr val="tx1"/>
                </a:solidFill>
              </a:rPr>
              <a:t>50</a:t>
            </a:r>
            <a:r>
              <a:rPr lang="en-US" dirty="0" smtClean="0">
                <a:solidFill>
                  <a:schemeClr val="tx1"/>
                </a:solidFill>
              </a:rPr>
              <a:t>.</a:t>
            </a:r>
            <a:r>
              <a:rPr lang="ro-RO" dirty="0" smtClean="0">
                <a:solidFill>
                  <a:schemeClr val="tx1"/>
                </a:solidFill>
              </a:rPr>
              <a:t>000 </a:t>
            </a:r>
            <a:r>
              <a:rPr lang="en-US" dirty="0" smtClean="0">
                <a:solidFill>
                  <a:schemeClr val="tx1"/>
                </a:solidFill>
              </a:rPr>
              <a:t>EUR</a:t>
            </a:r>
            <a:r>
              <a:rPr lang="ro-RO" dirty="0" smtClean="0">
                <a:solidFill>
                  <a:schemeClr val="tx1"/>
                </a:solidFill>
              </a:rPr>
              <a:t>) </a:t>
            </a:r>
            <a:r>
              <a:rPr lang="ro-RO" dirty="0">
                <a:solidFill>
                  <a:schemeClr val="tx1"/>
                </a:solidFill>
              </a:rPr>
              <a:t>dar in acelasi timp depasesc oricare dintre praguri (</a:t>
            </a:r>
            <a:r>
              <a:rPr lang="ro-RO" dirty="0" smtClean="0">
                <a:solidFill>
                  <a:schemeClr val="tx1"/>
                </a:solidFill>
              </a:rPr>
              <a:t>intruc</a:t>
            </a:r>
            <a:r>
              <a:rPr lang="en-US" dirty="0" smtClean="0">
                <a:solidFill>
                  <a:schemeClr val="tx1"/>
                </a:solidFill>
              </a:rPr>
              <a:t>a</a:t>
            </a:r>
            <a:r>
              <a:rPr lang="ro-RO" dirty="0" smtClean="0">
                <a:solidFill>
                  <a:schemeClr val="tx1"/>
                </a:solidFill>
              </a:rPr>
              <a:t>t </a:t>
            </a:r>
            <a:r>
              <a:rPr lang="ro-RO" dirty="0">
                <a:solidFill>
                  <a:schemeClr val="tx1"/>
                </a:solidFill>
              </a:rPr>
              <a:t>depasesc celelalte 2 </a:t>
            </a:r>
            <a:r>
              <a:rPr lang="ro-RO" dirty="0" smtClean="0">
                <a:solidFill>
                  <a:schemeClr val="tx1"/>
                </a:solidFill>
              </a:rPr>
              <a:t>praguri</a:t>
            </a:r>
            <a:r>
              <a:rPr lang="en-US" dirty="0" smtClean="0">
                <a:solidFill>
                  <a:schemeClr val="tx1"/>
                </a:solidFill>
              </a:rPr>
              <a:t> de 50.000 EUR </a:t>
            </a:r>
            <a:r>
              <a:rPr lang="en-US" dirty="0" err="1" smtClean="0">
                <a:solidFill>
                  <a:schemeClr val="tx1"/>
                </a:solidFill>
              </a:rPr>
              <a:t>si</a:t>
            </a:r>
            <a:r>
              <a:rPr lang="en-US" dirty="0" smtClean="0">
                <a:solidFill>
                  <a:schemeClr val="tx1"/>
                </a:solidFill>
              </a:rPr>
              <a:t> 100.000 EUR</a:t>
            </a:r>
            <a:r>
              <a:rPr lang="ro-RO" dirty="0" smtClean="0">
                <a:solidFill>
                  <a:schemeClr val="tx1"/>
                </a:solidFill>
              </a:rPr>
              <a:t>)</a:t>
            </a:r>
            <a:r>
              <a:rPr lang="en-US" dirty="0" smtClean="0">
                <a:solidFill>
                  <a:schemeClr val="tx1"/>
                </a:solidFill>
              </a:rPr>
              <a:t> ?</a:t>
            </a:r>
            <a:endParaRPr lang="en-US" dirty="0">
              <a:solidFill>
                <a:schemeClr val="tx1"/>
              </a:solidFill>
            </a:endParaRPr>
          </a:p>
          <a:p>
            <a:pPr algn="just"/>
            <a:endParaRPr lang="en-US" dirty="0" smtClean="0">
              <a:solidFill>
                <a:schemeClr val="tx1"/>
              </a:solidFill>
            </a:endParaRPr>
          </a:p>
          <a:p>
            <a:pPr marL="285750" indent="-285750">
              <a:buFont typeface="Arial" panose="020B0604020202020204" pitchFamily="34" charset="0"/>
              <a:buChar char="•"/>
            </a:pPr>
            <a:r>
              <a:rPr lang="en-US" dirty="0" err="1" smtClean="0">
                <a:solidFill>
                  <a:schemeClr val="tx1"/>
                </a:solidFill>
              </a:rPr>
              <a:t>Necesitatea</a:t>
            </a:r>
            <a:r>
              <a:rPr lang="en-US" dirty="0" smtClean="0">
                <a:solidFill>
                  <a:schemeClr val="tx1"/>
                </a:solidFill>
              </a:rPr>
              <a:t> </a:t>
            </a:r>
            <a:r>
              <a:rPr lang="en-US" dirty="0" err="1" smtClean="0">
                <a:solidFill>
                  <a:schemeClr val="tx1"/>
                </a:solidFill>
              </a:rPr>
              <a:t>inlocuirii</a:t>
            </a:r>
            <a:r>
              <a:rPr lang="en-US" dirty="0" smtClean="0">
                <a:solidFill>
                  <a:schemeClr val="tx1"/>
                </a:solidFill>
              </a:rPr>
              <a:t> “sub </a:t>
            </a:r>
            <a:r>
              <a:rPr lang="en-US" dirty="0" err="1" smtClean="0">
                <a:solidFill>
                  <a:schemeClr val="tx1"/>
                </a:solidFill>
              </a:rPr>
              <a:t>oricare</a:t>
            </a:r>
            <a:r>
              <a:rPr lang="en-US" dirty="0" smtClean="0">
                <a:solidFill>
                  <a:schemeClr val="tx1"/>
                </a:solidFill>
              </a:rPr>
              <a:t> </a:t>
            </a:r>
            <a:r>
              <a:rPr lang="en-US" dirty="0" err="1" smtClean="0">
                <a:solidFill>
                  <a:schemeClr val="tx1"/>
                </a:solidFill>
              </a:rPr>
              <a:t>dintre</a:t>
            </a:r>
            <a:r>
              <a:rPr lang="en-US" dirty="0" smtClean="0">
                <a:solidFill>
                  <a:schemeClr val="tx1"/>
                </a:solidFill>
              </a:rPr>
              <a:t> </a:t>
            </a:r>
            <a:r>
              <a:rPr lang="en-US" dirty="0" err="1" smtClean="0">
                <a:solidFill>
                  <a:schemeClr val="tx1"/>
                </a:solidFill>
              </a:rPr>
              <a:t>praguri</a:t>
            </a:r>
            <a:r>
              <a:rPr lang="en-US" dirty="0" smtClean="0">
                <a:solidFill>
                  <a:schemeClr val="tx1"/>
                </a:solidFill>
              </a:rPr>
              <a:t> cu” “sub </a:t>
            </a:r>
            <a:r>
              <a:rPr lang="en-US" dirty="0" err="1" smtClean="0">
                <a:solidFill>
                  <a:schemeClr val="tx1"/>
                </a:solidFill>
              </a:rPr>
              <a:t>toate</a:t>
            </a:r>
            <a:r>
              <a:rPr lang="en-US" dirty="0" smtClean="0">
                <a:solidFill>
                  <a:schemeClr val="tx1"/>
                </a:solidFill>
              </a:rPr>
              <a:t> </a:t>
            </a:r>
            <a:r>
              <a:rPr lang="en-US" dirty="0" err="1" smtClean="0">
                <a:solidFill>
                  <a:schemeClr val="tx1"/>
                </a:solidFill>
              </a:rPr>
              <a:t>pragurile</a:t>
            </a:r>
            <a:r>
              <a:rPr lang="en-US" dirty="0" smtClean="0">
                <a:solidFill>
                  <a:schemeClr val="tx1"/>
                </a:solidFill>
              </a:rPr>
              <a:t>”.</a:t>
            </a:r>
          </a:p>
          <a:p>
            <a:endParaRPr lang="en-US"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8</a:t>
            </a:fld>
            <a:endParaRPr lang="en-GB" dirty="0"/>
          </a:p>
        </p:txBody>
      </p:sp>
    </p:spTree>
    <p:extLst>
      <p:ext uri="{BB962C8B-B14F-4D97-AF65-F5344CB8AC3E}">
        <p14:creationId xmlns:p14="http://schemas.microsoft.com/office/powerpoint/2010/main" val="3010349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647547" y="366409"/>
            <a:ext cx="11523182" cy="490682"/>
          </a:xfrm>
        </p:spPr>
        <p:txBody>
          <a:bodyPr/>
          <a:lstStyle/>
          <a:p>
            <a:r>
              <a:rPr lang="en-US" sz="2400" dirty="0" err="1" smtClean="0">
                <a:solidFill>
                  <a:srgbClr val="C00000"/>
                </a:solidFill>
              </a:rPr>
              <a:t>Documentatia</a:t>
            </a:r>
            <a:r>
              <a:rPr lang="en-US" sz="2400" dirty="0" smtClean="0">
                <a:solidFill>
                  <a:srgbClr val="C00000"/>
                </a:solidFill>
              </a:rPr>
              <a:t> de </a:t>
            </a:r>
            <a:r>
              <a:rPr lang="en-US" sz="2400" dirty="0" err="1" smtClean="0">
                <a:solidFill>
                  <a:srgbClr val="C00000"/>
                </a:solidFill>
              </a:rPr>
              <a:t>preturi</a:t>
            </a:r>
            <a:r>
              <a:rPr lang="en-US" sz="2400" dirty="0" smtClean="0">
                <a:solidFill>
                  <a:srgbClr val="C00000"/>
                </a:solidFill>
              </a:rPr>
              <a:t> de transfer </a:t>
            </a:r>
            <a:r>
              <a:rPr lang="en-US" sz="2400" dirty="0" err="1" smtClean="0">
                <a:solidFill>
                  <a:srgbClr val="C00000"/>
                </a:solidFill>
              </a:rPr>
              <a:t>pentru</a:t>
            </a:r>
            <a:r>
              <a:rPr lang="en-US" sz="2400" dirty="0" smtClean="0">
                <a:solidFill>
                  <a:srgbClr val="C00000"/>
                </a:solidFill>
              </a:rPr>
              <a:t> </a:t>
            </a:r>
            <a:r>
              <a:rPr lang="en-US" sz="2400" dirty="0" err="1" smtClean="0">
                <a:solidFill>
                  <a:srgbClr val="C00000"/>
                </a:solidFill>
              </a:rPr>
              <a:t>contribuabilii</a:t>
            </a:r>
            <a:r>
              <a:rPr lang="en-US" sz="2400" dirty="0" smtClean="0">
                <a:solidFill>
                  <a:srgbClr val="C00000"/>
                </a:solidFill>
              </a:rPr>
              <a:t> care nu </a:t>
            </a:r>
            <a:r>
              <a:rPr lang="en-US" sz="2400" dirty="0" err="1" smtClean="0">
                <a:solidFill>
                  <a:srgbClr val="C00000"/>
                </a:solidFill>
              </a:rPr>
              <a:t>depasesc</a:t>
            </a:r>
            <a:r>
              <a:rPr lang="en-US" sz="2400" dirty="0" smtClean="0">
                <a:solidFill>
                  <a:srgbClr val="C00000"/>
                </a:solidFill>
              </a:rPr>
              <a:t> </a:t>
            </a:r>
            <a:r>
              <a:rPr lang="en-US" sz="2400" dirty="0" err="1" smtClean="0">
                <a:solidFill>
                  <a:srgbClr val="C00000"/>
                </a:solidFill>
              </a:rPr>
              <a:t>pragurile</a:t>
            </a:r>
            <a:r>
              <a:rPr lang="en-US" sz="2400" dirty="0">
                <a:solidFill>
                  <a:srgbClr val="C00000"/>
                </a:solidFill>
              </a:rPr>
              <a:t> </a:t>
            </a:r>
            <a:r>
              <a:rPr lang="en-US" sz="2400" dirty="0" smtClean="0">
                <a:solidFill>
                  <a:srgbClr val="C00000"/>
                </a:solidFill>
              </a:rPr>
              <a:t>de 50.000/100.000 EUR?</a:t>
            </a:r>
            <a:endParaRPr lang="en-US" sz="2400" dirty="0">
              <a:solidFill>
                <a:srgbClr val="C00000"/>
              </a:solidFill>
            </a:endParaRPr>
          </a:p>
        </p:txBody>
      </p:sp>
      <p:sp>
        <p:nvSpPr>
          <p:cNvPr id="9223" name="Rectangle 7"/>
          <p:cNvSpPr>
            <a:spLocks noGrp="1" noChangeArrowheads="1"/>
          </p:cNvSpPr>
          <p:nvPr>
            <p:ph idx="1"/>
          </p:nvPr>
        </p:nvSpPr>
        <p:spPr>
          <a:xfrm>
            <a:off x="524737" y="1443462"/>
            <a:ext cx="11209965" cy="4719213"/>
          </a:xfrm>
        </p:spPr>
        <p:txBody>
          <a:bodyPr/>
          <a:lstStyle/>
          <a:p>
            <a:pPr algn="just"/>
            <a:r>
              <a:rPr lang="en-US" sz="2000" b="1" dirty="0">
                <a:solidFill>
                  <a:srgbClr val="2EB0A4"/>
                </a:solidFill>
              </a:rPr>
              <a:t>Art. 2(5) – </a:t>
            </a:r>
            <a:r>
              <a:rPr lang="en-US" sz="2000" b="1" dirty="0" err="1">
                <a:solidFill>
                  <a:srgbClr val="2EB0A4"/>
                </a:solidFill>
              </a:rPr>
              <a:t>acestia</a:t>
            </a:r>
            <a:r>
              <a:rPr lang="en-US" sz="2000" b="1" dirty="0">
                <a:solidFill>
                  <a:srgbClr val="2EB0A4"/>
                </a:solidFill>
              </a:rPr>
              <a:t> </a:t>
            </a:r>
            <a:r>
              <a:rPr lang="en-US" sz="2000" b="1" dirty="0" err="1">
                <a:solidFill>
                  <a:srgbClr val="2EB0A4"/>
                </a:solidFill>
              </a:rPr>
              <a:t>vor</a:t>
            </a:r>
            <a:r>
              <a:rPr lang="en-US" sz="2000" b="1" dirty="0">
                <a:solidFill>
                  <a:srgbClr val="2EB0A4"/>
                </a:solidFill>
              </a:rPr>
              <a:t> </a:t>
            </a:r>
            <a:r>
              <a:rPr lang="en-US" sz="2000" b="1" dirty="0" err="1">
                <a:solidFill>
                  <a:srgbClr val="2EB0A4"/>
                </a:solidFill>
              </a:rPr>
              <a:t>documenta</a:t>
            </a:r>
            <a:r>
              <a:rPr lang="en-US" sz="2000" b="1" dirty="0">
                <a:solidFill>
                  <a:srgbClr val="2EB0A4"/>
                </a:solidFill>
              </a:rPr>
              <a:t> </a:t>
            </a:r>
            <a:r>
              <a:rPr lang="en-US" sz="2000" b="1" dirty="0" err="1">
                <a:solidFill>
                  <a:srgbClr val="2EB0A4"/>
                </a:solidFill>
              </a:rPr>
              <a:t>respectarea</a:t>
            </a:r>
            <a:r>
              <a:rPr lang="en-US" sz="2000" b="1" dirty="0">
                <a:solidFill>
                  <a:srgbClr val="2EB0A4"/>
                </a:solidFill>
              </a:rPr>
              <a:t> </a:t>
            </a:r>
            <a:r>
              <a:rPr lang="en-US" sz="2000" b="1" dirty="0" err="1">
                <a:solidFill>
                  <a:srgbClr val="2EB0A4"/>
                </a:solidFill>
              </a:rPr>
              <a:t>principiului</a:t>
            </a:r>
            <a:r>
              <a:rPr lang="en-US" sz="2000" b="1" dirty="0">
                <a:solidFill>
                  <a:srgbClr val="2EB0A4"/>
                </a:solidFill>
              </a:rPr>
              <a:t> </a:t>
            </a:r>
            <a:r>
              <a:rPr lang="en-US" sz="2000" b="1" dirty="0" err="1">
                <a:solidFill>
                  <a:srgbClr val="2EB0A4"/>
                </a:solidFill>
              </a:rPr>
              <a:t>valorii</a:t>
            </a:r>
            <a:r>
              <a:rPr lang="en-US" sz="2000" b="1" dirty="0">
                <a:solidFill>
                  <a:srgbClr val="2EB0A4"/>
                </a:solidFill>
              </a:rPr>
              <a:t> de </a:t>
            </a:r>
            <a:r>
              <a:rPr lang="en-US" sz="2000" b="1" dirty="0" err="1">
                <a:solidFill>
                  <a:srgbClr val="2EB0A4"/>
                </a:solidFill>
              </a:rPr>
              <a:t>piata</a:t>
            </a:r>
            <a:r>
              <a:rPr lang="en-US" sz="2000" b="1" dirty="0">
                <a:solidFill>
                  <a:srgbClr val="2EB0A4"/>
                </a:solidFill>
              </a:rPr>
              <a:t> conform </a:t>
            </a:r>
            <a:r>
              <a:rPr lang="en-US" sz="2000" b="1" dirty="0" err="1">
                <a:solidFill>
                  <a:srgbClr val="2EB0A4"/>
                </a:solidFill>
              </a:rPr>
              <a:t>regulilor</a:t>
            </a:r>
            <a:r>
              <a:rPr lang="en-US" sz="2000" b="1" dirty="0">
                <a:solidFill>
                  <a:srgbClr val="2EB0A4"/>
                </a:solidFill>
              </a:rPr>
              <a:t> </a:t>
            </a:r>
            <a:r>
              <a:rPr lang="en-US" sz="2000" b="1" dirty="0" err="1">
                <a:solidFill>
                  <a:srgbClr val="2EB0A4"/>
                </a:solidFill>
              </a:rPr>
              <a:t>generale</a:t>
            </a:r>
            <a:r>
              <a:rPr lang="en-US" sz="2000" b="1" dirty="0">
                <a:solidFill>
                  <a:srgbClr val="2EB0A4"/>
                </a:solidFill>
              </a:rPr>
              <a:t> </a:t>
            </a:r>
            <a:r>
              <a:rPr lang="en-US" sz="2000" b="1" dirty="0" err="1">
                <a:solidFill>
                  <a:srgbClr val="2EB0A4"/>
                </a:solidFill>
              </a:rPr>
              <a:t>prevazute</a:t>
            </a:r>
            <a:r>
              <a:rPr lang="en-US" sz="2000" b="1" dirty="0">
                <a:solidFill>
                  <a:srgbClr val="2EB0A4"/>
                </a:solidFill>
              </a:rPr>
              <a:t> de </a:t>
            </a:r>
            <a:r>
              <a:rPr lang="en-US" sz="2000" b="1" dirty="0" err="1">
                <a:solidFill>
                  <a:srgbClr val="2EB0A4"/>
                </a:solidFill>
              </a:rPr>
              <a:t>legislatia</a:t>
            </a:r>
            <a:r>
              <a:rPr lang="en-US" sz="2000" b="1" dirty="0">
                <a:solidFill>
                  <a:srgbClr val="2EB0A4"/>
                </a:solidFill>
              </a:rPr>
              <a:t> </a:t>
            </a:r>
            <a:r>
              <a:rPr lang="en-US" sz="2000" b="1" dirty="0" err="1">
                <a:solidFill>
                  <a:srgbClr val="2EB0A4"/>
                </a:solidFill>
              </a:rPr>
              <a:t>financiar-contabila</a:t>
            </a:r>
            <a:r>
              <a:rPr lang="en-US" sz="2000" b="1" dirty="0">
                <a:solidFill>
                  <a:srgbClr val="2EB0A4"/>
                </a:solidFill>
              </a:rPr>
              <a:t> </a:t>
            </a:r>
            <a:r>
              <a:rPr lang="en-US" sz="2000" b="1" dirty="0" err="1">
                <a:solidFill>
                  <a:srgbClr val="2EB0A4"/>
                </a:solidFill>
              </a:rPr>
              <a:t>si</a:t>
            </a:r>
            <a:r>
              <a:rPr lang="en-US" sz="2000" b="1" dirty="0">
                <a:solidFill>
                  <a:srgbClr val="2EB0A4"/>
                </a:solidFill>
              </a:rPr>
              <a:t> </a:t>
            </a:r>
            <a:r>
              <a:rPr lang="en-US" sz="2000" b="1" dirty="0" err="1">
                <a:solidFill>
                  <a:srgbClr val="2EB0A4"/>
                </a:solidFill>
              </a:rPr>
              <a:t>fiscala</a:t>
            </a:r>
            <a:r>
              <a:rPr lang="en-US" sz="2000" b="1" dirty="0">
                <a:solidFill>
                  <a:srgbClr val="2EB0A4"/>
                </a:solidFill>
              </a:rPr>
              <a:t> in </a:t>
            </a:r>
            <a:r>
              <a:rPr lang="en-US" sz="2000" b="1" dirty="0" err="1">
                <a:solidFill>
                  <a:srgbClr val="2EB0A4"/>
                </a:solidFill>
              </a:rPr>
              <a:t>vigoare</a:t>
            </a:r>
            <a:r>
              <a:rPr lang="en-US" sz="2000" b="1" dirty="0">
                <a:solidFill>
                  <a:srgbClr val="2EB0A4"/>
                </a:solidFill>
              </a:rPr>
              <a:t>. </a:t>
            </a:r>
          </a:p>
          <a:p>
            <a:pPr algn="just"/>
            <a:endParaRPr lang="en-US" sz="2000" b="1" dirty="0">
              <a:solidFill>
                <a:schemeClr val="tx1"/>
              </a:solidFill>
            </a:endParaRPr>
          </a:p>
          <a:p>
            <a:pPr algn="just"/>
            <a:r>
              <a:rPr lang="en-US" sz="2000" b="1" dirty="0" err="1">
                <a:solidFill>
                  <a:srgbClr val="C00000"/>
                </a:solidFill>
              </a:rPr>
              <a:t>P</a:t>
            </a:r>
            <a:r>
              <a:rPr lang="en-US" sz="2000" b="1" dirty="0" err="1" smtClean="0">
                <a:solidFill>
                  <a:srgbClr val="C00000"/>
                </a:solidFill>
              </a:rPr>
              <a:t>osibile</a:t>
            </a:r>
            <a:r>
              <a:rPr lang="en-US" sz="2000" b="1" dirty="0" smtClean="0">
                <a:solidFill>
                  <a:srgbClr val="C00000"/>
                </a:solidFill>
              </a:rPr>
              <a:t> </a:t>
            </a:r>
            <a:r>
              <a:rPr lang="en-US" sz="2000" b="1" dirty="0" err="1" smtClean="0">
                <a:solidFill>
                  <a:srgbClr val="C00000"/>
                </a:solidFill>
              </a:rPr>
              <a:t>interpretari</a:t>
            </a:r>
            <a:r>
              <a:rPr lang="en-US" sz="2000" b="1" dirty="0" smtClean="0">
                <a:solidFill>
                  <a:schemeClr val="tx1"/>
                </a:solidFill>
              </a:rPr>
              <a:t>:</a:t>
            </a:r>
          </a:p>
          <a:p>
            <a:pPr marL="342900" lvl="0" indent="-342900" algn="just">
              <a:buFont typeface="Arial" panose="020B0604020202020204" pitchFamily="34" charset="0"/>
              <a:buChar char="•"/>
            </a:pPr>
            <a:endParaRPr lang="en-US" dirty="0" smtClean="0">
              <a:solidFill>
                <a:srgbClr val="ED1A3B"/>
              </a:solidFill>
            </a:endParaRPr>
          </a:p>
          <a:p>
            <a:pPr marL="342900" lvl="0" indent="-342900" algn="just">
              <a:buFont typeface="Arial" panose="020B0604020202020204" pitchFamily="34" charset="0"/>
              <a:buChar char="•"/>
            </a:pPr>
            <a:r>
              <a:rPr lang="ro-RO" sz="2000" b="1" dirty="0">
                <a:solidFill>
                  <a:srgbClr val="C00000"/>
                </a:solidFill>
              </a:rPr>
              <a:t>Circular reference </a:t>
            </a:r>
            <a:r>
              <a:rPr lang="en-US" dirty="0" smtClean="0">
                <a:solidFill>
                  <a:schemeClr val="tx1"/>
                </a:solidFill>
              </a:rPr>
              <a:t>-</a:t>
            </a:r>
            <a:r>
              <a:rPr lang="en-US" dirty="0" smtClean="0"/>
              <a:t> </a:t>
            </a:r>
            <a:r>
              <a:rPr lang="ro-RO" dirty="0" smtClean="0">
                <a:solidFill>
                  <a:schemeClr val="tx1"/>
                </a:solidFill>
              </a:rPr>
              <a:t>Reglementarile </a:t>
            </a:r>
            <a:r>
              <a:rPr lang="ro-RO" dirty="0">
                <a:solidFill>
                  <a:schemeClr val="tx1"/>
                </a:solidFill>
              </a:rPr>
              <a:t>fiscale in vigoare </a:t>
            </a:r>
            <a:r>
              <a:rPr lang="en-US" dirty="0" smtClean="0">
                <a:solidFill>
                  <a:schemeClr val="tx1"/>
                </a:solidFill>
              </a:rPr>
              <a:t>=&gt; </a:t>
            </a:r>
            <a:r>
              <a:rPr lang="ro-RO" dirty="0" smtClean="0">
                <a:solidFill>
                  <a:schemeClr val="tx1"/>
                </a:solidFill>
              </a:rPr>
              <a:t> </a:t>
            </a:r>
            <a:r>
              <a:rPr lang="ro-RO" dirty="0">
                <a:solidFill>
                  <a:schemeClr val="tx1"/>
                </a:solidFill>
              </a:rPr>
              <a:t>Codul </a:t>
            </a:r>
            <a:r>
              <a:rPr lang="ro-RO" dirty="0" smtClean="0">
                <a:solidFill>
                  <a:schemeClr val="tx1"/>
                </a:solidFill>
              </a:rPr>
              <a:t>fiscal</a:t>
            </a:r>
            <a:r>
              <a:rPr lang="en-US" dirty="0" smtClean="0">
                <a:solidFill>
                  <a:schemeClr val="tx1"/>
                </a:solidFill>
              </a:rPr>
              <a:t> =&gt; </a:t>
            </a:r>
            <a:r>
              <a:rPr lang="ro-RO" dirty="0" smtClean="0">
                <a:solidFill>
                  <a:schemeClr val="tx1"/>
                </a:solidFill>
              </a:rPr>
              <a:t>art</a:t>
            </a:r>
            <a:r>
              <a:rPr lang="ro-RO" dirty="0">
                <a:solidFill>
                  <a:schemeClr val="tx1"/>
                </a:solidFill>
              </a:rPr>
              <a:t>. 11 reglementari specifice privind preturile de </a:t>
            </a:r>
            <a:r>
              <a:rPr lang="ro-RO" dirty="0" smtClean="0">
                <a:solidFill>
                  <a:schemeClr val="tx1"/>
                </a:solidFill>
              </a:rPr>
              <a:t>transfer</a:t>
            </a:r>
            <a:r>
              <a:rPr lang="en-US" dirty="0" smtClean="0">
                <a:solidFill>
                  <a:schemeClr val="tx1"/>
                </a:solidFill>
              </a:rPr>
              <a:t> =&gt; art. 11 face </a:t>
            </a:r>
            <a:r>
              <a:rPr lang="en-US" dirty="0" err="1" smtClean="0">
                <a:solidFill>
                  <a:schemeClr val="tx1"/>
                </a:solidFill>
              </a:rPr>
              <a:t>referire</a:t>
            </a:r>
            <a:r>
              <a:rPr lang="en-US" dirty="0" smtClean="0">
                <a:solidFill>
                  <a:schemeClr val="tx1"/>
                </a:solidFill>
              </a:rPr>
              <a:t> la </a:t>
            </a:r>
            <a:r>
              <a:rPr lang="en-US" dirty="0" err="1" smtClean="0">
                <a:solidFill>
                  <a:schemeClr val="tx1"/>
                </a:solidFill>
              </a:rPr>
              <a:t>Ordinul</a:t>
            </a:r>
            <a:r>
              <a:rPr lang="en-US" dirty="0" smtClean="0">
                <a:solidFill>
                  <a:schemeClr val="tx1"/>
                </a:solidFill>
              </a:rPr>
              <a:t> ANAF</a:t>
            </a:r>
            <a:r>
              <a:rPr lang="ro-RO" dirty="0" smtClean="0">
                <a:solidFill>
                  <a:schemeClr val="tx1"/>
                </a:solidFill>
              </a:rPr>
              <a:t>. </a:t>
            </a:r>
            <a:r>
              <a:rPr lang="ro-RO" dirty="0">
                <a:solidFill>
                  <a:schemeClr val="tx1"/>
                </a:solidFill>
              </a:rPr>
              <a:t>Evident, </a:t>
            </a:r>
            <a:r>
              <a:rPr lang="ro-RO" dirty="0" smtClean="0">
                <a:solidFill>
                  <a:schemeClr val="tx1"/>
                </a:solidFill>
              </a:rPr>
              <a:t>aceste</a:t>
            </a:r>
            <a:r>
              <a:rPr lang="en-US" dirty="0" smtClean="0">
                <a:solidFill>
                  <a:schemeClr val="tx1"/>
                </a:solidFill>
              </a:rPr>
              <a:t>a</a:t>
            </a:r>
            <a:r>
              <a:rPr lang="ro-RO" dirty="0" smtClean="0">
                <a:solidFill>
                  <a:schemeClr val="tx1"/>
                </a:solidFill>
              </a:rPr>
              <a:t> </a:t>
            </a:r>
            <a:r>
              <a:rPr lang="ro-RO" dirty="0">
                <a:solidFill>
                  <a:schemeClr val="tx1"/>
                </a:solidFill>
              </a:rPr>
              <a:t>fac trimitere la ordinul </a:t>
            </a:r>
            <a:r>
              <a:rPr lang="ro-RO" dirty="0" smtClean="0">
                <a:solidFill>
                  <a:schemeClr val="tx1"/>
                </a:solidFill>
              </a:rPr>
              <a:t>ANAF</a:t>
            </a:r>
            <a:r>
              <a:rPr lang="en-US" dirty="0" smtClean="0">
                <a:solidFill>
                  <a:schemeClr val="tx1"/>
                </a:solidFill>
              </a:rPr>
              <a:t> 442/2016 =&gt;art. 2(5) ne </a:t>
            </a:r>
            <a:r>
              <a:rPr lang="en-US" dirty="0" err="1" smtClean="0">
                <a:solidFill>
                  <a:schemeClr val="tx1"/>
                </a:solidFill>
              </a:rPr>
              <a:t>intoarce</a:t>
            </a:r>
            <a:r>
              <a:rPr lang="en-US" dirty="0" smtClean="0">
                <a:solidFill>
                  <a:schemeClr val="tx1"/>
                </a:solidFill>
              </a:rPr>
              <a:t> la art. 11 (</a:t>
            </a:r>
            <a:r>
              <a:rPr lang="ro-RO" dirty="0" smtClean="0">
                <a:solidFill>
                  <a:schemeClr val="tx1"/>
                </a:solidFill>
              </a:rPr>
              <a:t>„</a:t>
            </a:r>
            <a:r>
              <a:rPr lang="ro-RO" dirty="0">
                <a:solidFill>
                  <a:schemeClr val="tx1"/>
                </a:solidFill>
              </a:rPr>
              <a:t>Circular refference</a:t>
            </a:r>
            <a:r>
              <a:rPr lang="ro-RO" dirty="0" smtClean="0">
                <a:solidFill>
                  <a:schemeClr val="tx1"/>
                </a:solidFill>
              </a:rPr>
              <a:t>”</a:t>
            </a:r>
            <a:r>
              <a:rPr lang="en-US" dirty="0" smtClean="0">
                <a:solidFill>
                  <a:schemeClr val="tx1"/>
                </a:solidFill>
              </a:rPr>
              <a:t>) =&gt; </a:t>
            </a:r>
            <a:r>
              <a:rPr lang="en-US" dirty="0" err="1" smtClean="0">
                <a:solidFill>
                  <a:schemeClr val="tx1"/>
                </a:solidFill>
              </a:rPr>
              <a:t>dosarul</a:t>
            </a:r>
            <a:r>
              <a:rPr lang="en-US" dirty="0" smtClean="0">
                <a:solidFill>
                  <a:schemeClr val="tx1"/>
                </a:solidFill>
              </a:rPr>
              <a:t> </a:t>
            </a:r>
            <a:r>
              <a:rPr lang="en-US" dirty="0" err="1" smtClean="0">
                <a:solidFill>
                  <a:schemeClr val="tx1"/>
                </a:solidFill>
              </a:rPr>
              <a:t>trebuie</a:t>
            </a:r>
            <a:r>
              <a:rPr lang="en-US" dirty="0" smtClean="0">
                <a:solidFill>
                  <a:schemeClr val="tx1"/>
                </a:solidFill>
              </a:rPr>
              <a:t> </a:t>
            </a:r>
            <a:r>
              <a:rPr lang="en-US" dirty="0" err="1" smtClean="0">
                <a:solidFill>
                  <a:schemeClr val="tx1"/>
                </a:solidFill>
              </a:rPr>
              <a:t>intocmit</a:t>
            </a:r>
            <a:r>
              <a:rPr lang="en-US" dirty="0" smtClean="0">
                <a:solidFill>
                  <a:schemeClr val="tx1"/>
                </a:solidFill>
              </a:rPr>
              <a:t> </a:t>
            </a:r>
            <a:r>
              <a:rPr lang="en-US" dirty="0" err="1" smtClean="0">
                <a:solidFill>
                  <a:schemeClr val="tx1"/>
                </a:solidFill>
              </a:rPr>
              <a:t>oricum</a:t>
            </a:r>
            <a:r>
              <a:rPr lang="en-US" dirty="0">
                <a:solidFill>
                  <a:schemeClr val="tx1"/>
                </a:solidFill>
              </a:rPr>
              <a:t>;</a:t>
            </a:r>
            <a:endParaRPr lang="en-US" dirty="0" smtClean="0">
              <a:solidFill>
                <a:schemeClr val="tx1"/>
              </a:solidFill>
            </a:endParaRPr>
          </a:p>
          <a:p>
            <a:pPr lvl="0" algn="just"/>
            <a:endParaRPr lang="en-US" dirty="0"/>
          </a:p>
          <a:p>
            <a:pPr marL="342900" indent="-342900" algn="just">
              <a:buFont typeface="Arial" panose="020B0604020202020204" pitchFamily="34" charset="0"/>
              <a:buChar char="•"/>
            </a:pPr>
            <a:r>
              <a:rPr lang="ro-RO" sz="2000" b="1" dirty="0">
                <a:solidFill>
                  <a:srgbClr val="C00000"/>
                </a:solidFill>
              </a:rPr>
              <a:t>Politica de preturi de transfer</a:t>
            </a:r>
            <a:r>
              <a:rPr lang="en-US" sz="2000" b="1" dirty="0">
                <a:solidFill>
                  <a:srgbClr val="C00000"/>
                </a:solidFill>
              </a:rPr>
              <a:t> </a:t>
            </a:r>
            <a:r>
              <a:rPr lang="en-US" dirty="0" smtClean="0">
                <a:solidFill>
                  <a:schemeClr val="tx1"/>
                </a:solidFill>
              </a:rPr>
              <a:t>- </a:t>
            </a:r>
            <a:r>
              <a:rPr lang="ro-RO" dirty="0" smtClean="0">
                <a:solidFill>
                  <a:schemeClr val="tx1"/>
                </a:solidFill>
              </a:rPr>
              <a:t>Documentarea </a:t>
            </a:r>
            <a:r>
              <a:rPr lang="ro-RO" dirty="0">
                <a:solidFill>
                  <a:schemeClr val="tx1"/>
                </a:solidFill>
              </a:rPr>
              <a:t>se poate face cu un studiu simplu de benckmarking, cu </a:t>
            </a:r>
            <a:r>
              <a:rPr lang="ro-RO" dirty="0" smtClean="0">
                <a:solidFill>
                  <a:schemeClr val="tx1"/>
                </a:solidFill>
              </a:rPr>
              <a:t>oferte etc</a:t>
            </a:r>
            <a:r>
              <a:rPr lang="en-US" dirty="0" smtClean="0">
                <a:solidFill>
                  <a:schemeClr val="tx1"/>
                </a:solidFill>
              </a:rPr>
              <a:t>.</a:t>
            </a:r>
            <a:r>
              <a:rPr lang="ro-RO" dirty="0" smtClean="0">
                <a:solidFill>
                  <a:schemeClr val="tx1"/>
                </a:solidFill>
              </a:rPr>
              <a:t> </a:t>
            </a:r>
            <a:r>
              <a:rPr lang="ro-RO" dirty="0">
                <a:solidFill>
                  <a:schemeClr val="tx1"/>
                </a:solidFill>
              </a:rPr>
              <a:t>ori chiar cu o politica de preturi de </a:t>
            </a:r>
            <a:r>
              <a:rPr lang="ro-RO" dirty="0" smtClean="0">
                <a:solidFill>
                  <a:schemeClr val="tx1"/>
                </a:solidFill>
              </a:rPr>
              <a:t>transfer</a:t>
            </a:r>
            <a:r>
              <a:rPr lang="en-US" dirty="0" smtClean="0">
                <a:solidFill>
                  <a:schemeClr val="tx1"/>
                </a:solidFill>
              </a:rPr>
              <a:t>;</a:t>
            </a:r>
            <a:endParaRPr lang="en-US" dirty="0">
              <a:solidFill>
                <a:schemeClr val="tx1"/>
              </a:solidFill>
            </a:endParaRPr>
          </a:p>
          <a:p>
            <a:pPr algn="just"/>
            <a:r>
              <a:rPr lang="ro-RO" b="1" dirty="0"/>
              <a:t> </a:t>
            </a:r>
            <a:endParaRPr lang="en-US" dirty="0"/>
          </a:p>
          <a:p>
            <a:pPr marL="342900" lvl="0" indent="-342900" algn="just">
              <a:buFont typeface="Arial" panose="020B0604020202020204" pitchFamily="34" charset="0"/>
              <a:buChar char="•"/>
            </a:pPr>
            <a:r>
              <a:rPr lang="ro-RO" sz="2000" b="1" dirty="0">
                <a:solidFill>
                  <a:srgbClr val="C00000"/>
                </a:solidFill>
              </a:rPr>
              <a:t>Nu este nevoie de documentatie</a:t>
            </a:r>
            <a:r>
              <a:rPr lang="en-US" sz="2000" b="1" dirty="0">
                <a:solidFill>
                  <a:srgbClr val="C00000"/>
                </a:solidFill>
              </a:rPr>
              <a:t> </a:t>
            </a:r>
            <a:r>
              <a:rPr lang="en-US" dirty="0" smtClean="0">
                <a:solidFill>
                  <a:schemeClr val="tx1"/>
                </a:solidFill>
              </a:rPr>
              <a:t>- </a:t>
            </a:r>
            <a:r>
              <a:rPr lang="ro-RO" dirty="0" smtClean="0">
                <a:solidFill>
                  <a:schemeClr val="tx1"/>
                </a:solidFill>
              </a:rPr>
              <a:t>Nu </a:t>
            </a:r>
            <a:r>
              <a:rPr lang="ro-RO" dirty="0">
                <a:solidFill>
                  <a:schemeClr val="tx1"/>
                </a:solidFill>
              </a:rPr>
              <a:t>este necesara </a:t>
            </a:r>
            <a:r>
              <a:rPr lang="ro-RO" dirty="0" smtClean="0">
                <a:solidFill>
                  <a:schemeClr val="tx1"/>
                </a:solidFill>
              </a:rPr>
              <a:t>documentare</a:t>
            </a:r>
            <a:r>
              <a:rPr lang="en-US" dirty="0" smtClean="0">
                <a:solidFill>
                  <a:schemeClr val="tx1"/>
                </a:solidFill>
              </a:rPr>
              <a:t> TP,</a:t>
            </a:r>
            <a:r>
              <a:rPr lang="ro-RO" dirty="0" smtClean="0">
                <a:solidFill>
                  <a:schemeClr val="tx1"/>
                </a:solidFill>
              </a:rPr>
              <a:t> </a:t>
            </a:r>
            <a:r>
              <a:rPr lang="ro-RO" dirty="0">
                <a:solidFill>
                  <a:schemeClr val="tx1"/>
                </a:solidFill>
              </a:rPr>
              <a:t>ci doar trebuie sa existe documente justificative (contracte, facturi, timesheet, etc</a:t>
            </a:r>
            <a:r>
              <a:rPr lang="ro-RO" dirty="0" smtClean="0">
                <a:solidFill>
                  <a:schemeClr val="tx1"/>
                </a:solidFill>
              </a:rPr>
              <a:t>)</a:t>
            </a:r>
            <a:r>
              <a:rPr lang="en-US" dirty="0" smtClean="0">
                <a:solidFill>
                  <a:schemeClr val="tx1"/>
                </a:solidFill>
              </a:rPr>
              <a:t>.</a:t>
            </a:r>
            <a:endParaRPr lang="en-US" dirty="0">
              <a:solidFill>
                <a:schemeClr val="tx1"/>
              </a:solidFill>
            </a:endParaRPr>
          </a:p>
          <a:p>
            <a:r>
              <a:rPr lang="ro-RO" sz="2000" b="1" dirty="0"/>
              <a:t> </a:t>
            </a:r>
            <a:endParaRPr lang="en-US" sz="2000" dirty="0"/>
          </a:p>
          <a:p>
            <a:r>
              <a:rPr lang="ro-RO" sz="2000" b="1" dirty="0"/>
              <a:t> </a:t>
            </a:r>
            <a:endParaRPr lang="en-US" sz="2000" dirty="0"/>
          </a:p>
          <a:p>
            <a:endParaRPr lang="en-US" sz="2000" dirty="0"/>
          </a:p>
        </p:txBody>
      </p:sp>
      <p:sp>
        <p:nvSpPr>
          <p:cNvPr id="6" name="Slide Number Placeholder 5"/>
          <p:cNvSpPr>
            <a:spLocks noGrp="1"/>
          </p:cNvSpPr>
          <p:nvPr>
            <p:ph type="sldNum" sz="quarter" idx="12"/>
          </p:nvPr>
        </p:nvSpPr>
        <p:spPr/>
        <p:txBody>
          <a:bodyPr/>
          <a:lstStyle/>
          <a:p>
            <a:r>
              <a:rPr lang="en-GB" dirty="0"/>
              <a:t>Page </a:t>
            </a:r>
            <a:fld id="{4EA678DE-8578-4DE8-844C-05A18ED9E687}" type="slidenum">
              <a:rPr lang="en-GB"/>
              <a:pPr/>
              <a:t>9</a:t>
            </a:fld>
            <a:endParaRPr lang="en-GB" dirty="0"/>
          </a:p>
        </p:txBody>
      </p:sp>
    </p:spTree>
    <p:extLst>
      <p:ext uri="{BB962C8B-B14F-4D97-AF65-F5344CB8AC3E}">
        <p14:creationId xmlns:p14="http://schemas.microsoft.com/office/powerpoint/2010/main" val="640168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9D8D85"/>
          </a:solidFill>
          <a:prstDash val="solid"/>
          <a:round/>
          <a:headEnd type="none" w="med" len="med"/>
          <a:tailEnd type="triangle" w="lg"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lnDef>
  </a:objectDefaults>
  <a:extraClrSchemeLst>
    <a:extraClrScheme>
      <a:clrScheme name="Default Design 1">
        <a:dk1>
          <a:srgbClr val="000000"/>
        </a:dk1>
        <a:lt1>
          <a:srgbClr val="FFFFFF"/>
        </a:lt1>
        <a:dk2>
          <a:srgbClr val="786860"/>
        </a:dk2>
        <a:lt2>
          <a:srgbClr val="D1108C"/>
        </a:lt2>
        <a:accent1>
          <a:srgbClr val="ED1A3B"/>
        </a:accent1>
        <a:accent2>
          <a:srgbClr val="2EAFA4"/>
        </a:accent2>
        <a:accent3>
          <a:srgbClr val="FFFFFF"/>
        </a:accent3>
        <a:accent4>
          <a:srgbClr val="000000"/>
        </a:accent4>
        <a:accent5>
          <a:srgbClr val="F4ABAF"/>
        </a:accent5>
        <a:accent6>
          <a:srgbClr val="299E94"/>
        </a:accent6>
        <a:hlink>
          <a:srgbClr val="98002E"/>
        </a:hlink>
        <a:folHlink>
          <a:srgbClr val="62CA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D38E7C748FAF488233E825CF72EE7F" ma:contentTypeVersion="4" ma:contentTypeDescription="Create a new document." ma:contentTypeScope="" ma:versionID="3daeb3657b0e0fd3c1ebe8f5f10d4183">
  <xsd:schema xmlns:xsd="http://www.w3.org/2001/XMLSchema" xmlns:xs="http://www.w3.org/2001/XMLSchema" xmlns:p="http://schemas.microsoft.com/office/2006/metadata/properties" xmlns:ns2="06deb25f-1809-4d62-99d6-6deeeeb56e56" targetNamespace="http://schemas.microsoft.com/office/2006/metadata/properties" ma:root="true" ma:fieldsID="2d70a764ea4312dc204407f74d445966" ns2:_="">
    <xsd:import namespace="06deb25f-1809-4d62-99d6-6deeeeb56e56"/>
    <xsd:element name="properties">
      <xsd:complexType>
        <xsd:sequence>
          <xsd:element name="documentManagement">
            <xsd:complexType>
              <xsd:all>
                <xsd:element ref="ns2:_dlc_DocId" minOccurs="0"/>
                <xsd:element ref="ns2:_dlc_DocIdUrl" minOccurs="0"/>
                <xsd:element ref="ns2:_dlc_DocIdPersistId" minOccurs="0"/>
                <xsd:element ref="ns2:Information_x0020_Security_x0020_Polic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deb25f-1809-4d62-99d6-6deeeeb56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Information_x0020_Security_x0020_Policy" ma:index="11" nillable="true" ma:displayName="Information Security Policy" ma:default="Company Internal" ma:format="Dropdown" ma:internalName="Information_x0020_Security_x0020_Policy">
      <xsd:simpleType>
        <xsd:restriction base="dms:Choice">
          <xsd:enumeration value="Public"/>
          <xsd:enumeration value="Company Internal"/>
          <xsd:enumeration value="Limited Distribu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Information_x0020_Security_x0020_Policy xmlns="06deb25f-1809-4d62-99d6-6deeeeb56e56">Company Internal</Information_x0020_Security_x0020_Policy>
    <_dlc_DocId xmlns="06deb25f-1809-4d62-99d6-6deeeeb56e56">BDORO-81-19</_dlc_DocId>
    <_dlc_DocIdUrl xmlns="06deb25f-1809-4d62-99d6-6deeeeb56e56">
      <Url>http://intranet.bdo.ro/resources/_layouts/DocIdRedir.aspx?ID=BDORO-81-19</Url>
      <Description>BDORO-81-19</Description>
    </_dlc_DocIdUrl>
  </documentManagement>
</p:properties>
</file>

<file path=customXml/itemProps1.xml><?xml version="1.0" encoding="utf-8"?>
<ds:datastoreItem xmlns:ds="http://schemas.openxmlformats.org/officeDocument/2006/customXml" ds:itemID="{B8C778F0-6AB5-4D6A-B083-DD718D2DA0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deb25f-1809-4d62-99d6-6deeeeb56e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CF2A4E-8510-4762-B240-2364F0F4D127}">
  <ds:schemaRefs>
    <ds:schemaRef ds:uri="http://schemas.microsoft.com/sharepoint/v3/contenttype/forms"/>
  </ds:schemaRefs>
</ds:datastoreItem>
</file>

<file path=customXml/itemProps3.xml><?xml version="1.0" encoding="utf-8"?>
<ds:datastoreItem xmlns:ds="http://schemas.openxmlformats.org/officeDocument/2006/customXml" ds:itemID="{0B81633E-D752-498C-9A4D-61CE6FEE700B}">
  <ds:schemaRefs>
    <ds:schemaRef ds:uri="http://schemas.microsoft.com/sharepoint/events"/>
  </ds:schemaRefs>
</ds:datastoreItem>
</file>

<file path=customXml/itemProps4.xml><?xml version="1.0" encoding="utf-8"?>
<ds:datastoreItem xmlns:ds="http://schemas.openxmlformats.org/officeDocument/2006/customXml" ds:itemID="{6D2C5090-0CCE-4D1E-8382-842DDEF2396B}">
  <ds:schemaRefs>
    <ds:schemaRef ds:uri="http://www.w3.org/XML/1998/namespace"/>
    <ds:schemaRef ds:uri="06deb25f-1809-4d62-99d6-6deeeeb56e56"/>
    <ds:schemaRef ds:uri="http://purl.org/dc/term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BDO_PowerPoint_2007_ws_310709</Template>
  <TotalTime>1545</TotalTime>
  <Words>6365</Words>
  <Application>Microsoft Office PowerPoint</Application>
  <PresentationFormat>Custom</PresentationFormat>
  <Paragraphs>354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Times New Roman</vt:lpstr>
      <vt:lpstr>Trebuchet MS</vt:lpstr>
      <vt:lpstr>Univers HSBCPB Con 520</vt:lpstr>
      <vt:lpstr>Wingdings</vt:lpstr>
      <vt:lpstr>Default Design</vt:lpstr>
      <vt:lpstr>Preturi de transfer 2016  Neclaritati si provocari tehnice</vt:lpstr>
      <vt:lpstr>Ordinul ANAF nr. 442/22.01.2016 privind cuantumul tranzactiilor, termenele pentru intocmire, continutul si conditiile de solicitare a dosarului preturilor de transfer si procedura de ajustare/estimare a preturilor de transfer.   M.O. nr. 74 /02.02.2016</vt:lpstr>
      <vt:lpstr>CRITERII</vt:lpstr>
      <vt:lpstr>CRITERII    Legenda:  * Calculat prin insumarea valorii tranzactiilor efectuate cu toate persoanele afiliate, exclusiv TVA, mai mare sau egala cu oricare din pragurile de semnificatie mentionate;   ** La cursul de schimb comunicat de BNR valabil pentru ultima zi a anului fiscal.   </vt:lpstr>
      <vt:lpstr>Neclaritati privind calcularea pragului</vt:lpstr>
      <vt:lpstr>Neclaritati privind calcularea pragului</vt:lpstr>
      <vt:lpstr>Neclaritati privind calcularea pragului</vt:lpstr>
      <vt:lpstr> Situatii in care este necesara corectarea prin “erata” art. 2(4) si (5)</vt:lpstr>
      <vt:lpstr>Documentatia de preturi de transfer pentru contribuabilii care nu depasesc pragurile de 50.000/100.000 EUR?</vt:lpstr>
      <vt:lpstr>Modalitatea de aplicare ?</vt:lpstr>
      <vt:lpstr>Modalitatea de aplicare?</vt:lpstr>
      <vt:lpstr> Provocari de natura tehnica</vt:lpstr>
      <vt:lpstr>Provocari de natura tehnica</vt:lpstr>
      <vt:lpstr>Provocari de natura tehnica   </vt:lpstr>
      <vt:lpstr>Provocari de natura tehnica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PRESENTATION HEADING</dc:title>
  <dc:creator>Horia Matei</dc:creator>
  <cp:lastModifiedBy>Valentina Cucu</cp:lastModifiedBy>
  <cp:revision>240</cp:revision>
  <cp:lastPrinted>2016-03-30T06:39:10Z</cp:lastPrinted>
  <dcterms:created xsi:type="dcterms:W3CDTF">2015-02-10T13:41:46Z</dcterms:created>
  <dcterms:modified xsi:type="dcterms:W3CDTF">2016-03-30T08:04:34Z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0x010100DDD38E7C748FAF488233E825CF72EE7F</vt:lpwstr>
  </property>
  <property fmtid="{D5CDD505-2E9C-101B-9397-08002B2CF9AE}" pid="3" name="_dlc_DocIdItemGuid">
    <vt:lpwstr>49f7f554-fd38-4b92-b05a-2129cc693f79</vt:lpwstr>
  </property>
  <property fmtid="{D5CDD505-2E9C-101B-9397-08002B2CF9AE}" pid="4" name="vti_description">
    <vt:lpwstr/>
  </property>
  <property fmtid="{D5CDD505-2E9C-101B-9397-08002B2CF9AE}" pid="5" name="AlternateThumbnailUrl">
    <vt:lpwstr>, </vt:lpwstr>
  </property>
</Properties>
</file>